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Raleway" panose="020B0503030101060003" pitchFamily="34" charset="0"/>
      <p:regular r:id="rId15"/>
      <p:bold r:id="rId16"/>
      <p:italic r:id="rId17"/>
      <p:boldItalic r:id="rId18"/>
    </p:embeddedFont>
    <p:embeddedFont>
      <p:font typeface="Raleway SemiBold" panose="020B0604020202020204" charset="0"/>
      <p:regular r:id="rId19"/>
      <p:bold r:id="rId20"/>
      <p:italic r:id="rId21"/>
      <p:boldItalic r:id="rId22"/>
    </p:embeddedFont>
    <p:embeddedFont>
      <p:font typeface="Roboto" panose="020B0604020202020204" charset="0"/>
      <p:regular r:id="rId23"/>
      <p:bold r:id="rId24"/>
      <p:italic r:id="rId25"/>
      <p:boldItalic r:id="rId26"/>
    </p:embeddedFont>
    <p:embeddedFont>
      <p:font typeface="Source Sans Pro" panose="020B0503030403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104" y="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2da98bfa9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2da98bfa9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da98bfa999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da98bfa999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ded709313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ded709313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Interviewees:</a:t>
            </a:r>
            <a:endParaRPr/>
          </a:p>
          <a:p>
            <a:pPr marL="0" lvl="0" indent="0" algn="l" rtl="0">
              <a:spcBef>
                <a:spcPts val="0"/>
              </a:spcBef>
              <a:spcAft>
                <a:spcPts val="0"/>
              </a:spcAft>
              <a:buNone/>
            </a:pPr>
            <a:r>
              <a:rPr lang="en"/>
              <a:t>China: vice chair of All-China Women’s Confederation: People’s Third Hospital of Mianyang</a:t>
            </a:r>
            <a:endParaRPr/>
          </a:p>
          <a:p>
            <a:pPr marL="0" lvl="0" indent="0" algn="l" rtl="0">
              <a:spcBef>
                <a:spcPts val="0"/>
              </a:spcBef>
              <a:spcAft>
                <a:spcPts val="0"/>
              </a:spcAft>
              <a:buNone/>
            </a:pPr>
            <a:r>
              <a:rPr lang="en"/>
              <a:t>Chile:</a:t>
            </a:r>
            <a:endParaRPr/>
          </a:p>
          <a:p>
            <a:pPr marL="0" lvl="0" indent="0" algn="l" rtl="0">
              <a:spcBef>
                <a:spcPts val="0"/>
              </a:spcBef>
              <a:spcAft>
                <a:spcPts val="0"/>
              </a:spcAft>
              <a:buNone/>
            </a:pPr>
            <a:r>
              <a:rPr lang="en"/>
              <a:t>Georgia: Anna Iluridze - </a:t>
            </a:r>
            <a:r>
              <a:rPr lang="en">
                <a:solidFill>
                  <a:schemeClr val="dk1"/>
                </a:solidFill>
                <a:latin typeface="Roboto"/>
                <a:ea typeface="Roboto"/>
                <a:cs typeface="Roboto"/>
                <a:sym typeface="Roboto"/>
              </a:rPr>
              <a:t>Expert in Gender and Social Inclusion at GIZ |Gender and Development worker with legal background</a:t>
            </a:r>
            <a:endParaRPr sz="10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df4a38f70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df4a38f70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dc4bf3c24a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dc4bf3c24a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da98bfa999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da98bfa999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dc4bf3c24a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dc4bf3c24a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dc3cfc4fc7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dc3cfc4fc7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dc2252ae31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dc2252ae31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dc4bf3c24a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dc4bf3c24a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dc4bf3c24a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dc4bf3c24a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da98bfa999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da98bfa999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rgbClr val="F04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1" name="Google Shape;21;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Google Shape;29;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6" name="Google Shape;36;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0" name="Google Shape;40;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1" name="Google Shape;41;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3" name="Google Shape;43;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6" name="Google Shape;46;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rgbClr val="EFEFE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s://campaign.theinitium.com/20220506-mainland-covid-shanghai-lockdown/index.html" TargetMode="External"/><Relationship Id="rId3" Type="http://schemas.openxmlformats.org/officeDocument/2006/relationships/hyperlink" Target="https://www.refworld.org/legal/resolution/unga/1993/en/14730" TargetMode="External"/><Relationship Id="rId7" Type="http://schemas.openxmlformats.org/officeDocument/2006/relationships/hyperlink" Target="https://www.voachinese.com/a/China-domestic-violence-an-imminent-issue-that-needs-to-be-addressed-20201125/5676197.html" TargetMode="External"/><Relationship Id="rId12" Type="http://schemas.openxmlformats.org/officeDocument/2006/relationships/hyperlink" Target="https://minmujeryeg.gob.cl/?p=49480"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ombudsman.ge/eng/201117012751angarishebi/femitsidis-monitoringis-angarishi-2020" TargetMode="External"/><Relationship Id="rId11" Type="http://schemas.openxmlformats.org/officeDocument/2006/relationships/hyperlink" Target="https://www.bbc.com/mundo/articles/cw81l4xggezo" TargetMode="External"/><Relationship Id="rId5" Type="http://schemas.openxmlformats.org/officeDocument/2006/relationships/hyperlink" Target="https://eige.europa.eu/publications-resources/thesaurus/terms/1192?language_content_entity=en" TargetMode="External"/><Relationship Id="rId10" Type="http://schemas.openxmlformats.org/officeDocument/2006/relationships/hyperlink" Target="https://www.sernameg.gob.cl/wp-content/uploads/2024/04/FEMICIDIOS-2024_actualizado-23-04.pdf" TargetMode="External"/><Relationship Id="rId4" Type="http://schemas.openxmlformats.org/officeDocument/2006/relationships/hyperlink" Target="http://www.femicide.ge/eng/list/show/287-Recent-statistics-related-to-violence-against-women-and-legislative-changes-in-Georgia" TargetMode="External"/><Relationship Id="rId9" Type="http://schemas.openxmlformats.org/officeDocument/2006/relationships/hyperlink" Target="https://www.163.com/dy/article/IHH7IRQ10552JTZ1.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SDG 5 Gender Equality</a:t>
            </a:r>
            <a:endParaRPr/>
          </a:p>
        </p:txBody>
      </p:sp>
      <p:sp>
        <p:nvSpPr>
          <p:cNvPr id="59" name="Google Shape;59;p13"/>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200">
                <a:latin typeface="Raleway SemiBold"/>
                <a:ea typeface="Raleway SemiBold"/>
                <a:cs typeface="Raleway SemiBold"/>
                <a:sym typeface="Raleway SemiBold"/>
              </a:rPr>
              <a:t>Femicide in China, Chile and Georgia</a:t>
            </a:r>
            <a:endParaRPr sz="2200">
              <a:latin typeface="Raleway SemiBold"/>
              <a:ea typeface="Raleway SemiBold"/>
              <a:cs typeface="Raleway SemiBold"/>
              <a:sym typeface="Raleway SemiBold"/>
            </a:endParaRPr>
          </a:p>
        </p:txBody>
      </p:sp>
      <p:sp>
        <p:nvSpPr>
          <p:cNvPr id="60" name="Google Shape;60;p13"/>
          <p:cNvSpPr txBox="1">
            <a:spLocks noGrp="1"/>
          </p:cNvSpPr>
          <p:nvPr>
            <p:ph type="ctrTitle"/>
          </p:nvPr>
        </p:nvSpPr>
        <p:spPr>
          <a:xfrm>
            <a:off x="340900" y="3282450"/>
            <a:ext cx="8183700" cy="1473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1300">
                <a:solidFill>
                  <a:schemeClr val="lt1"/>
                </a:solidFill>
              </a:rPr>
              <a:t>Group 4</a:t>
            </a:r>
            <a:endParaRPr sz="1300">
              <a:solidFill>
                <a:schemeClr val="lt1"/>
              </a:solidFill>
            </a:endParaRPr>
          </a:p>
          <a:p>
            <a:pPr marL="0" lvl="0" indent="0" algn="l" rtl="0">
              <a:spcBef>
                <a:spcPts val="0"/>
              </a:spcBef>
              <a:spcAft>
                <a:spcPts val="0"/>
              </a:spcAft>
              <a:buNone/>
            </a:pPr>
            <a:r>
              <a:rPr lang="en" sz="1300" b="0">
                <a:solidFill>
                  <a:schemeClr val="lt1"/>
                </a:solidFill>
              </a:rPr>
              <a:t>Silvia Shen | University of Amsterdam | 13582569</a:t>
            </a:r>
            <a:endParaRPr sz="1300" b="0">
              <a:solidFill>
                <a:schemeClr val="lt1"/>
              </a:solidFill>
            </a:endParaRPr>
          </a:p>
          <a:p>
            <a:pPr marL="0" lvl="0" indent="0" algn="l" rtl="0">
              <a:spcBef>
                <a:spcPts val="0"/>
              </a:spcBef>
              <a:spcAft>
                <a:spcPts val="0"/>
              </a:spcAft>
              <a:buNone/>
            </a:pPr>
            <a:r>
              <a:rPr lang="en" sz="1300" b="0">
                <a:solidFill>
                  <a:schemeClr val="lt1"/>
                </a:solidFill>
              </a:rPr>
              <a:t>Megi Natchkebia | Georg-August University of Göttingen | 22350357</a:t>
            </a:r>
            <a:endParaRPr sz="1300" b="0">
              <a:solidFill>
                <a:schemeClr val="lt1"/>
              </a:solidFill>
            </a:endParaRPr>
          </a:p>
          <a:p>
            <a:pPr marL="0" lvl="0" indent="0" algn="l" rtl="0">
              <a:spcBef>
                <a:spcPts val="0"/>
              </a:spcBef>
              <a:spcAft>
                <a:spcPts val="0"/>
              </a:spcAft>
              <a:buNone/>
            </a:pPr>
            <a:r>
              <a:rPr lang="en" sz="1300" b="0">
                <a:solidFill>
                  <a:schemeClr val="lt1"/>
                </a:solidFill>
              </a:rPr>
              <a:t>Tomás Meirelles | Universidad Del Desarrollo | 202111100C003</a:t>
            </a:r>
            <a:endParaRPr sz="1300" b="0">
              <a:solidFill>
                <a:schemeClr val="lt1"/>
              </a:solidFill>
            </a:endParaRPr>
          </a:p>
        </p:txBody>
      </p:sp>
      <p:pic>
        <p:nvPicPr>
          <p:cNvPr id="61" name="Google Shape;61;p13"/>
          <p:cNvPicPr preferRelativeResize="0"/>
          <p:nvPr/>
        </p:nvPicPr>
        <p:blipFill>
          <a:blip r:embed="rId3">
            <a:alphaModFix/>
          </a:blip>
          <a:stretch>
            <a:fillRect/>
          </a:stretch>
        </p:blipFill>
        <p:spPr>
          <a:xfrm>
            <a:off x="6812225" y="2838450"/>
            <a:ext cx="2054075" cy="2054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p:nvPr/>
        </p:nvSpPr>
        <p:spPr>
          <a:xfrm>
            <a:off x="311700" y="2374675"/>
            <a:ext cx="8520600" cy="2345100"/>
          </a:xfrm>
          <a:prstGeom prst="rect">
            <a:avLst/>
          </a:prstGeom>
          <a:solidFill>
            <a:srgbClr val="FFFFFF">
              <a:alpha val="70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46" name="Google Shape;146;p22"/>
          <p:cNvSpPr txBox="1">
            <a:spLocks noGrp="1"/>
          </p:cNvSpPr>
          <p:nvPr>
            <p:ph type="title"/>
          </p:nvPr>
        </p:nvSpPr>
        <p:spPr>
          <a:xfrm>
            <a:off x="311700" y="445025"/>
            <a:ext cx="8520600" cy="1058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Global Solution</a:t>
            </a:r>
            <a:br>
              <a:rPr lang="en"/>
            </a:br>
            <a:endParaRPr sz="2366"/>
          </a:p>
        </p:txBody>
      </p:sp>
      <p:sp>
        <p:nvSpPr>
          <p:cNvPr id="147" name="Google Shape;147;p22"/>
          <p:cNvSpPr txBox="1">
            <a:spLocks noGrp="1"/>
          </p:cNvSpPr>
          <p:nvPr>
            <p:ph type="body" idx="1"/>
          </p:nvPr>
        </p:nvSpPr>
        <p:spPr>
          <a:xfrm>
            <a:off x="311700" y="1123500"/>
            <a:ext cx="8520600" cy="4020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2"/>
              </a:buClr>
              <a:buSzPts val="1100"/>
              <a:buFont typeface="Arial"/>
              <a:buNone/>
            </a:pPr>
            <a:r>
              <a:rPr lang="en" sz="1400">
                <a:solidFill>
                  <a:schemeClr val="dk2"/>
                </a:solidFill>
                <a:latin typeface="Raleway"/>
                <a:ea typeface="Raleway"/>
                <a:cs typeface="Raleway"/>
                <a:sym typeface="Raleway"/>
              </a:rPr>
              <a:t>Even though there’s </a:t>
            </a:r>
            <a:r>
              <a:rPr lang="en" sz="1400" b="1">
                <a:solidFill>
                  <a:schemeClr val="dk2"/>
                </a:solidFill>
                <a:latin typeface="Raleway"/>
                <a:ea typeface="Raleway"/>
                <a:cs typeface="Raleway"/>
                <a:sym typeface="Raleway"/>
              </a:rPr>
              <a:t>no such thing as a unique global solution</a:t>
            </a:r>
            <a:r>
              <a:rPr lang="en" sz="1400">
                <a:solidFill>
                  <a:schemeClr val="dk2"/>
                </a:solidFill>
                <a:latin typeface="Raleway"/>
                <a:ea typeface="Raleway"/>
                <a:cs typeface="Raleway"/>
                <a:sym typeface="Raleway"/>
              </a:rPr>
              <a:t> that would end gender violence, there are things that </a:t>
            </a:r>
            <a:r>
              <a:rPr lang="en" sz="1400" b="1">
                <a:solidFill>
                  <a:schemeClr val="dk2"/>
                </a:solidFill>
                <a:latin typeface="Raleway"/>
                <a:ea typeface="Raleway"/>
                <a:cs typeface="Raleway"/>
                <a:sym typeface="Raleway"/>
              </a:rPr>
              <a:t>apply to most countries</a:t>
            </a:r>
            <a:r>
              <a:rPr lang="en" sz="1400">
                <a:solidFill>
                  <a:schemeClr val="dk2"/>
                </a:solidFill>
                <a:latin typeface="Raleway"/>
                <a:ea typeface="Raleway"/>
                <a:cs typeface="Raleway"/>
                <a:sym typeface="Raleway"/>
              </a:rPr>
              <a:t> and more </a:t>
            </a:r>
            <a:r>
              <a:rPr lang="en" sz="1400" b="1">
                <a:solidFill>
                  <a:schemeClr val="dk2"/>
                </a:solidFill>
                <a:latin typeface="Raleway"/>
                <a:ea typeface="Raleway"/>
                <a:cs typeface="Raleway"/>
                <a:sym typeface="Raleway"/>
              </a:rPr>
              <a:t>specifically each of the 3 countries we presented</a:t>
            </a:r>
            <a:r>
              <a:rPr lang="en" sz="1400">
                <a:solidFill>
                  <a:schemeClr val="dk2"/>
                </a:solidFill>
                <a:latin typeface="Raleway"/>
                <a:ea typeface="Raleway"/>
                <a:cs typeface="Raleway"/>
                <a:sym typeface="Raleway"/>
              </a:rPr>
              <a:t> previously. These are some of </a:t>
            </a:r>
            <a:r>
              <a:rPr lang="en" sz="1400" b="1">
                <a:solidFill>
                  <a:schemeClr val="dk2"/>
                </a:solidFill>
                <a:latin typeface="Raleway"/>
                <a:ea typeface="Raleway"/>
                <a:cs typeface="Raleway"/>
                <a:sym typeface="Raleway"/>
              </a:rPr>
              <a:t>our propositions</a:t>
            </a:r>
            <a:r>
              <a:rPr lang="en" sz="1400">
                <a:solidFill>
                  <a:schemeClr val="dk2"/>
                </a:solidFill>
                <a:latin typeface="Raleway"/>
                <a:ea typeface="Raleway"/>
                <a:cs typeface="Raleway"/>
                <a:sym typeface="Raleway"/>
              </a:rPr>
              <a:t> to contribute in </a:t>
            </a:r>
            <a:r>
              <a:rPr lang="en" sz="1400" b="1">
                <a:solidFill>
                  <a:schemeClr val="dk2"/>
                </a:solidFill>
                <a:latin typeface="Raleway"/>
                <a:ea typeface="Raleway"/>
                <a:cs typeface="Raleway"/>
                <a:sym typeface="Raleway"/>
              </a:rPr>
              <a:t>solving the matter</a:t>
            </a:r>
            <a:r>
              <a:rPr lang="en" sz="1400">
                <a:solidFill>
                  <a:schemeClr val="dk2"/>
                </a:solidFill>
                <a:latin typeface="Raleway"/>
                <a:ea typeface="Raleway"/>
                <a:cs typeface="Raleway"/>
                <a:sym typeface="Raleway"/>
              </a:rPr>
              <a:t> that can be </a:t>
            </a:r>
            <a:r>
              <a:rPr lang="en" sz="1400" b="1">
                <a:solidFill>
                  <a:schemeClr val="dk2"/>
                </a:solidFill>
                <a:latin typeface="Raleway"/>
                <a:ea typeface="Raleway"/>
                <a:cs typeface="Raleway"/>
                <a:sym typeface="Raleway"/>
              </a:rPr>
              <a:t>applied mostly everywhere</a:t>
            </a:r>
            <a:r>
              <a:rPr lang="en" sz="1400">
                <a:solidFill>
                  <a:schemeClr val="dk2"/>
                </a:solidFill>
                <a:latin typeface="Raleway"/>
                <a:ea typeface="Raleway"/>
                <a:cs typeface="Raleway"/>
                <a:sym typeface="Raleway"/>
              </a:rPr>
              <a:t> and will have </a:t>
            </a:r>
            <a:r>
              <a:rPr lang="en" sz="1400" b="1">
                <a:solidFill>
                  <a:schemeClr val="dk2"/>
                </a:solidFill>
                <a:latin typeface="Raleway"/>
                <a:ea typeface="Raleway"/>
                <a:cs typeface="Raleway"/>
                <a:sym typeface="Raleway"/>
              </a:rPr>
              <a:t>similar effects</a:t>
            </a:r>
            <a:r>
              <a:rPr lang="en" sz="1400">
                <a:solidFill>
                  <a:schemeClr val="dk2"/>
                </a:solidFill>
                <a:latin typeface="Raleway"/>
                <a:ea typeface="Raleway"/>
                <a:cs typeface="Raleway"/>
                <a:sym typeface="Raleway"/>
              </a:rPr>
              <a:t> only with </a:t>
            </a:r>
            <a:r>
              <a:rPr lang="en" sz="1400" b="1">
                <a:solidFill>
                  <a:schemeClr val="dk2"/>
                </a:solidFill>
                <a:latin typeface="Raleway"/>
                <a:ea typeface="Raleway"/>
                <a:cs typeface="Raleway"/>
                <a:sym typeface="Raleway"/>
              </a:rPr>
              <a:t>different degrees of impact</a:t>
            </a:r>
            <a:r>
              <a:rPr lang="en" sz="1400">
                <a:solidFill>
                  <a:schemeClr val="dk2"/>
                </a:solidFill>
                <a:latin typeface="Raleway"/>
                <a:ea typeface="Raleway"/>
                <a:cs typeface="Raleway"/>
                <a:sym typeface="Raleway"/>
              </a:rPr>
              <a:t>.</a:t>
            </a:r>
            <a:endParaRPr sz="1400">
              <a:solidFill>
                <a:schemeClr val="dk2"/>
              </a:solidFill>
              <a:latin typeface="Raleway"/>
              <a:ea typeface="Raleway"/>
              <a:cs typeface="Raleway"/>
              <a:sym typeface="Raleway"/>
            </a:endParaRPr>
          </a:p>
          <a:p>
            <a:pPr marL="0" lvl="0" indent="0" algn="l" rtl="0">
              <a:spcBef>
                <a:spcPts val="0"/>
              </a:spcBef>
              <a:spcAft>
                <a:spcPts val="0"/>
              </a:spcAft>
              <a:buClr>
                <a:schemeClr val="dk2"/>
              </a:buClr>
              <a:buSzPts val="1100"/>
              <a:buFont typeface="Arial"/>
              <a:buNone/>
            </a:pPr>
            <a:endParaRPr sz="1400">
              <a:solidFill>
                <a:schemeClr val="dk2"/>
              </a:solidFill>
              <a:latin typeface="Raleway"/>
              <a:ea typeface="Raleway"/>
              <a:cs typeface="Raleway"/>
              <a:sym typeface="Raleway"/>
            </a:endParaRPr>
          </a:p>
          <a:p>
            <a:pPr marL="0" lvl="0" indent="0" algn="l" rtl="0">
              <a:spcBef>
                <a:spcPts val="0"/>
              </a:spcBef>
              <a:spcAft>
                <a:spcPts val="0"/>
              </a:spcAft>
              <a:buClr>
                <a:schemeClr val="dk2"/>
              </a:buClr>
              <a:buSzPts val="1100"/>
              <a:buFont typeface="Arial"/>
              <a:buNone/>
            </a:pPr>
            <a:endParaRPr sz="1400">
              <a:solidFill>
                <a:schemeClr val="dk2"/>
              </a:solidFill>
              <a:latin typeface="Raleway"/>
              <a:ea typeface="Raleway"/>
              <a:cs typeface="Raleway"/>
              <a:sym typeface="Raleway"/>
            </a:endParaRPr>
          </a:p>
          <a:p>
            <a:pPr marL="0" lvl="0" indent="0" algn="l" rtl="0">
              <a:spcBef>
                <a:spcPts val="0"/>
              </a:spcBef>
              <a:spcAft>
                <a:spcPts val="0"/>
              </a:spcAft>
              <a:buClr>
                <a:schemeClr val="dk2"/>
              </a:buClr>
              <a:buSzPts val="1100"/>
              <a:buFont typeface="Arial"/>
              <a:buNone/>
            </a:pPr>
            <a:r>
              <a:rPr lang="en" sz="1400">
                <a:solidFill>
                  <a:schemeClr val="dk2"/>
                </a:solidFill>
                <a:latin typeface="Raleway"/>
                <a:ea typeface="Raleway"/>
                <a:cs typeface="Raleway"/>
                <a:sym typeface="Raleway"/>
              </a:rPr>
              <a:t>The solutions</a:t>
            </a:r>
            <a:endParaRPr sz="1400">
              <a:solidFill>
                <a:schemeClr val="dk2"/>
              </a:solidFill>
              <a:latin typeface="Raleway"/>
              <a:ea typeface="Raleway"/>
              <a:cs typeface="Raleway"/>
              <a:sym typeface="Raleway"/>
            </a:endParaRPr>
          </a:p>
          <a:p>
            <a:pPr marL="457200" lvl="0" indent="-317500" algn="l" rtl="0">
              <a:spcBef>
                <a:spcPts val="0"/>
              </a:spcBef>
              <a:spcAft>
                <a:spcPts val="0"/>
              </a:spcAft>
              <a:buClr>
                <a:schemeClr val="dk2"/>
              </a:buClr>
              <a:buSzPts val="1400"/>
              <a:buFont typeface="Raleway"/>
              <a:buChar char="-"/>
            </a:pPr>
            <a:r>
              <a:rPr lang="en" sz="1400">
                <a:solidFill>
                  <a:schemeClr val="dk2"/>
                </a:solidFill>
                <a:latin typeface="Raleway"/>
                <a:ea typeface="Raleway"/>
                <a:cs typeface="Raleway"/>
                <a:sym typeface="Raleway"/>
              </a:rPr>
              <a:t>Start from the roots of patriarchal culture, raising awareness on human rights and gender equality at schools from an early age, adequate material suited to the age</a:t>
            </a:r>
            <a:endParaRPr sz="1400">
              <a:solidFill>
                <a:schemeClr val="dk2"/>
              </a:solidFill>
              <a:latin typeface="Raleway"/>
              <a:ea typeface="Raleway"/>
              <a:cs typeface="Raleway"/>
              <a:sym typeface="Raleway"/>
            </a:endParaRPr>
          </a:p>
          <a:p>
            <a:pPr marL="457200" lvl="0" indent="-317500" algn="l" rtl="0">
              <a:spcBef>
                <a:spcPts val="0"/>
              </a:spcBef>
              <a:spcAft>
                <a:spcPts val="0"/>
              </a:spcAft>
              <a:buClr>
                <a:schemeClr val="dk2"/>
              </a:buClr>
              <a:buSzPts val="1400"/>
              <a:buFont typeface="Raleway"/>
              <a:buChar char="-"/>
            </a:pPr>
            <a:r>
              <a:rPr lang="en" sz="1400">
                <a:solidFill>
                  <a:schemeClr val="dk2"/>
                </a:solidFill>
                <a:latin typeface="Raleway"/>
                <a:ea typeface="Raleway"/>
                <a:cs typeface="Raleway"/>
                <a:sym typeface="Raleway"/>
              </a:rPr>
              <a:t>Encourage cultural production on Femicide (e.g. movies, exhibitions, songs, news reports, etc) </a:t>
            </a:r>
            <a:endParaRPr sz="1400">
              <a:solidFill>
                <a:schemeClr val="dk2"/>
              </a:solidFill>
              <a:latin typeface="Raleway"/>
              <a:ea typeface="Raleway"/>
              <a:cs typeface="Raleway"/>
              <a:sym typeface="Raleway"/>
            </a:endParaRPr>
          </a:p>
          <a:p>
            <a:pPr marL="457200" lvl="0" indent="-317500" algn="l" rtl="0">
              <a:spcBef>
                <a:spcPts val="0"/>
              </a:spcBef>
              <a:spcAft>
                <a:spcPts val="0"/>
              </a:spcAft>
              <a:buClr>
                <a:schemeClr val="dk2"/>
              </a:buClr>
              <a:buSzPts val="1400"/>
              <a:buFont typeface="Raleway"/>
              <a:buChar char="-"/>
            </a:pPr>
            <a:r>
              <a:rPr lang="en" sz="1400">
                <a:solidFill>
                  <a:schemeClr val="dk2"/>
                </a:solidFill>
                <a:latin typeface="Raleway"/>
                <a:ea typeface="Raleway"/>
                <a:cs typeface="Raleway"/>
                <a:sym typeface="Raleway"/>
              </a:rPr>
              <a:t>Propagate the notion of femicide on social media, encourage gender-equality-related content</a:t>
            </a:r>
            <a:endParaRPr sz="1400">
              <a:solidFill>
                <a:schemeClr val="dk2"/>
              </a:solidFill>
              <a:latin typeface="Raleway"/>
              <a:ea typeface="Raleway"/>
              <a:cs typeface="Raleway"/>
              <a:sym typeface="Raleway"/>
            </a:endParaRPr>
          </a:p>
          <a:p>
            <a:pPr marL="457200" lvl="0" indent="-317500" algn="l" rtl="0">
              <a:spcBef>
                <a:spcPts val="0"/>
              </a:spcBef>
              <a:spcAft>
                <a:spcPts val="0"/>
              </a:spcAft>
              <a:buClr>
                <a:schemeClr val="dk2"/>
              </a:buClr>
              <a:buSzPts val="1400"/>
              <a:buFont typeface="Raleway"/>
              <a:buChar char="-"/>
            </a:pPr>
            <a:r>
              <a:rPr lang="en" sz="1400">
                <a:solidFill>
                  <a:schemeClr val="dk2"/>
                </a:solidFill>
                <a:latin typeface="Raleway"/>
                <a:ea typeface="Raleway"/>
                <a:cs typeface="Raleway"/>
                <a:sym typeface="Raleway"/>
              </a:rPr>
              <a:t>Making “getting help” more accessible</a:t>
            </a:r>
            <a:endParaRPr sz="1400">
              <a:solidFill>
                <a:schemeClr val="dk2"/>
              </a:solidFill>
              <a:latin typeface="Raleway"/>
              <a:ea typeface="Raleway"/>
              <a:cs typeface="Raleway"/>
              <a:sym typeface="Raleway"/>
            </a:endParaRPr>
          </a:p>
          <a:p>
            <a:pPr marL="457200" lvl="0" indent="-317500" algn="l" rtl="0">
              <a:spcBef>
                <a:spcPts val="0"/>
              </a:spcBef>
              <a:spcAft>
                <a:spcPts val="0"/>
              </a:spcAft>
              <a:buClr>
                <a:schemeClr val="dk2"/>
              </a:buClr>
              <a:buSzPts val="1400"/>
              <a:buFont typeface="Raleway"/>
              <a:buChar char="-"/>
            </a:pPr>
            <a:r>
              <a:rPr lang="en" sz="1400">
                <a:solidFill>
                  <a:schemeClr val="dk2"/>
                </a:solidFill>
                <a:latin typeface="Raleway"/>
                <a:ea typeface="Raleway"/>
                <a:cs typeface="Raleway"/>
                <a:sym typeface="Raleway"/>
              </a:rPr>
              <a:t>Create an effective legal framework </a:t>
            </a:r>
            <a:endParaRPr sz="1400">
              <a:solidFill>
                <a:schemeClr val="dk2"/>
              </a:solidFill>
              <a:latin typeface="Raleway"/>
              <a:ea typeface="Raleway"/>
              <a:cs typeface="Raleway"/>
              <a:sym typeface="Raleway"/>
            </a:endParaRPr>
          </a:p>
          <a:p>
            <a:pPr marL="457200" lvl="0" indent="-317500" algn="l" rtl="0">
              <a:spcBef>
                <a:spcPts val="0"/>
              </a:spcBef>
              <a:spcAft>
                <a:spcPts val="0"/>
              </a:spcAft>
              <a:buClr>
                <a:schemeClr val="dk2"/>
              </a:buClr>
              <a:buSzPts val="1400"/>
              <a:buFont typeface="Raleway"/>
              <a:buChar char="-"/>
            </a:pPr>
            <a:r>
              <a:rPr lang="en" sz="1400">
                <a:solidFill>
                  <a:schemeClr val="dk2"/>
                </a:solidFill>
                <a:latin typeface="Raleway"/>
                <a:ea typeface="Raleway"/>
                <a:cs typeface="Raleway"/>
                <a:sym typeface="Raleway"/>
              </a:rPr>
              <a:t>Invest in women’s economic empowerment </a:t>
            </a:r>
            <a:endParaRPr sz="1400">
              <a:solidFill>
                <a:schemeClr val="dk2"/>
              </a:solidFill>
              <a:latin typeface="Raleway"/>
              <a:ea typeface="Raleway"/>
              <a:cs typeface="Raleway"/>
              <a:sym typeface="Raleway"/>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23"/>
          <p:cNvPicPr preferRelativeResize="0"/>
          <p:nvPr/>
        </p:nvPicPr>
        <p:blipFill>
          <a:blip r:embed="rId3">
            <a:alphaModFix/>
          </a:blip>
          <a:stretch>
            <a:fillRect/>
          </a:stretch>
        </p:blipFill>
        <p:spPr>
          <a:xfrm>
            <a:off x="626075" y="993137"/>
            <a:ext cx="7891860" cy="4150174"/>
          </a:xfrm>
          <a:prstGeom prst="rect">
            <a:avLst/>
          </a:prstGeom>
          <a:noFill/>
          <a:ln>
            <a:noFill/>
          </a:ln>
        </p:spPr>
      </p:pic>
      <p:sp>
        <p:nvSpPr>
          <p:cNvPr id="153" name="Google Shape;153;p23"/>
          <p:cNvSpPr txBox="1">
            <a:spLocks noGrp="1"/>
          </p:cNvSpPr>
          <p:nvPr>
            <p:ph type="title"/>
          </p:nvPr>
        </p:nvSpPr>
        <p:spPr>
          <a:xfrm>
            <a:off x="197075" y="223500"/>
            <a:ext cx="8740200" cy="548100"/>
          </a:xfrm>
          <a:prstGeom prst="rect">
            <a:avLst/>
          </a:prstGeom>
          <a:noFill/>
        </p:spPr>
        <p:txBody>
          <a:bodyPr spcFirstLastPara="1" wrap="square" lIns="91425" tIns="91425" rIns="91425" bIns="91425" anchor="t" anchorCtr="0">
            <a:normAutofit fontScale="90000"/>
          </a:bodyPr>
          <a:lstStyle/>
          <a:p>
            <a:pPr marL="0" lvl="0" indent="0" algn="ctr" rtl="0">
              <a:spcBef>
                <a:spcPts val="0"/>
              </a:spcBef>
              <a:spcAft>
                <a:spcPts val="0"/>
              </a:spcAft>
              <a:buClr>
                <a:schemeClr val="dk2"/>
              </a:buClr>
              <a:buSzPct val="36666"/>
              <a:buFont typeface="Arial"/>
              <a:buNone/>
            </a:pPr>
            <a:r>
              <a:rPr lang="en"/>
              <a:t>Solution Justifications &amp; Improvements</a:t>
            </a:r>
            <a:endParaRPr/>
          </a:p>
          <a:p>
            <a:pPr marL="0" lvl="0" indent="0" algn="ctr" rtl="0">
              <a:spcBef>
                <a:spcPts val="0"/>
              </a:spcBef>
              <a:spcAft>
                <a:spcPts val="0"/>
              </a:spcAft>
              <a:buClr>
                <a:schemeClr val="dk2"/>
              </a:buClr>
              <a:buSzPct val="36666"/>
              <a:buFont typeface="Arial"/>
              <a:buNone/>
            </a:pPr>
            <a:endParaRPr/>
          </a:p>
          <a:p>
            <a:pPr marL="0" lvl="0" indent="0" algn="ctr" rtl="0">
              <a:spcBef>
                <a:spcPts val="0"/>
              </a:spcBef>
              <a:spcAft>
                <a:spcPts val="0"/>
              </a:spcAft>
              <a:buNone/>
            </a:pPr>
            <a:endParaRPr/>
          </a:p>
        </p:txBody>
      </p:sp>
      <p:sp>
        <p:nvSpPr>
          <p:cNvPr id="154" name="Google Shape;154;p23"/>
          <p:cNvSpPr/>
          <p:nvPr/>
        </p:nvSpPr>
        <p:spPr>
          <a:xfrm>
            <a:off x="2049450" y="993175"/>
            <a:ext cx="6887700" cy="3253800"/>
          </a:xfrm>
          <a:prstGeom prst="rect">
            <a:avLst/>
          </a:prstGeom>
          <a:solidFill>
            <a:srgbClr val="FFFFFF">
              <a:alpha val="70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55" name="Google Shape;155;p23"/>
          <p:cNvSpPr txBox="1">
            <a:spLocks noGrp="1"/>
          </p:cNvSpPr>
          <p:nvPr>
            <p:ph type="body" idx="1"/>
          </p:nvPr>
        </p:nvSpPr>
        <p:spPr>
          <a:xfrm>
            <a:off x="2088925" y="993175"/>
            <a:ext cx="6848100" cy="32538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endParaRPr sz="1400">
              <a:solidFill>
                <a:schemeClr val="dk2"/>
              </a:solidFill>
              <a:latin typeface="Raleway"/>
              <a:ea typeface="Raleway"/>
              <a:cs typeface="Raleway"/>
              <a:sym typeface="Raleway"/>
            </a:endParaRPr>
          </a:p>
          <a:p>
            <a:pPr marL="0" lvl="0" indent="0" algn="l" rtl="0">
              <a:spcBef>
                <a:spcPts val="1200"/>
              </a:spcBef>
              <a:spcAft>
                <a:spcPts val="0"/>
              </a:spcAft>
              <a:buNone/>
            </a:pPr>
            <a:r>
              <a:rPr lang="en" sz="878">
                <a:solidFill>
                  <a:schemeClr val="dk2"/>
                </a:solidFill>
                <a:latin typeface="Raleway"/>
                <a:ea typeface="Raleway"/>
                <a:cs typeface="Raleway"/>
                <a:sym typeface="Raleway"/>
              </a:rPr>
              <a:t>China: Gender equality awareness and culture are the most significant in preventing femicide in China. Cultural interventions such as education and media production (movies, social media content, etc.) liberate women’s thoughts, thereby awakening their consciousness of resistance and awareness of self-protection. Meanwhile, the interviewee was negative in the feasibility of providing more in-time support for victims. Organizations such as All-China Women’s Confederation do not have the funds nor legal rights on crime interventions. It is believed that the efficient solution is raising female rights’ awareness, through which people are encouraged to protect themselves and help others in need.</a:t>
            </a:r>
            <a:endParaRPr sz="878">
              <a:solidFill>
                <a:schemeClr val="dk2"/>
              </a:solidFill>
              <a:latin typeface="Raleway"/>
              <a:ea typeface="Raleway"/>
              <a:cs typeface="Raleway"/>
              <a:sym typeface="Raleway"/>
            </a:endParaRPr>
          </a:p>
          <a:p>
            <a:pPr marL="0" lvl="0" indent="0" algn="l" rtl="0">
              <a:spcBef>
                <a:spcPts val="1200"/>
              </a:spcBef>
              <a:spcAft>
                <a:spcPts val="0"/>
              </a:spcAft>
              <a:buNone/>
            </a:pPr>
            <a:r>
              <a:rPr lang="en" sz="878">
                <a:solidFill>
                  <a:schemeClr val="dk2"/>
                </a:solidFill>
                <a:latin typeface="Raleway"/>
                <a:ea typeface="Raleway"/>
                <a:cs typeface="Raleway"/>
                <a:sym typeface="Raleway"/>
              </a:rPr>
              <a:t>Chile: In Chile there’s an noticeable lack of education and awareness on the subject,in fact, there’s a high chance that everyone knows at least of one victim of gender violence, however we don’t always know who that is because many times the victims feel humiliated of having been victim of such a thing so they don’t seek out help, so even if Chile has the “stronger” legal framework out of the three presented countries, it’s been proved time and time again that the fight against femicide has to be proactive instead of reactive, meaning that there’s still a cultural and mentality change that needs to happen in order to reduce and eventually end femicide and this change can be achieved through early education in schools and in every home.    </a:t>
            </a:r>
            <a:endParaRPr sz="878">
              <a:solidFill>
                <a:schemeClr val="dk2"/>
              </a:solidFill>
              <a:latin typeface="Raleway"/>
              <a:ea typeface="Raleway"/>
              <a:cs typeface="Raleway"/>
              <a:sym typeface="Raleway"/>
            </a:endParaRPr>
          </a:p>
          <a:p>
            <a:pPr marL="0" lvl="0" indent="0" algn="l" rtl="0">
              <a:spcBef>
                <a:spcPts val="1200"/>
              </a:spcBef>
              <a:spcAft>
                <a:spcPts val="1200"/>
              </a:spcAft>
              <a:buNone/>
            </a:pPr>
            <a:r>
              <a:rPr lang="en" sz="878">
                <a:solidFill>
                  <a:schemeClr val="dk2"/>
                </a:solidFill>
                <a:latin typeface="Raleway"/>
                <a:ea typeface="Raleway"/>
                <a:cs typeface="Raleway"/>
                <a:sym typeface="Raleway"/>
              </a:rPr>
              <a:t>Georgia: To effectively reduce femicide in Georgia, prevention, investigation, and appropriate punishment are essential tools. Prevention involves adopting laws that recognize gender-based motives for murder as aggravating circumstances. For example, Georgia implemented such an amendment in 2019, so femicide is no longer treated as a simple murder. This is crucial because femicide often results from long-term abuse that the police knew or should have known about. Punishment should include timely investigations into the gender motive behind the crime and avoid secondary victimization (e.g., blaming the victim because she had a lover). Perpetrators should receive appropriate punishments and be required to undergo mandatory rehabilitation programs in prison, which currently do not exist in Georgia. Additionally, vulnerable groups are at a higher risk of becoming victims of femicide. Therefore, tailored prevention and protection mechanisms for these groups are key to addressing this issue effectively.</a:t>
            </a:r>
            <a:endParaRPr sz="1300">
              <a:solidFill>
                <a:schemeClr val="dk2"/>
              </a:solidFill>
              <a:latin typeface="Raleway"/>
              <a:ea typeface="Raleway"/>
              <a:cs typeface="Raleway"/>
              <a:sym typeface="Raleway"/>
            </a:endParaRPr>
          </a:p>
        </p:txBody>
      </p:sp>
      <p:sp>
        <p:nvSpPr>
          <p:cNvPr id="156" name="Google Shape;156;p23"/>
          <p:cNvSpPr/>
          <p:nvPr/>
        </p:nvSpPr>
        <p:spPr>
          <a:xfrm>
            <a:off x="197075" y="993175"/>
            <a:ext cx="1773600" cy="3253800"/>
          </a:xfrm>
          <a:prstGeom prst="rect">
            <a:avLst/>
          </a:prstGeom>
          <a:solidFill>
            <a:srgbClr val="FFFFFF">
              <a:alpha val="70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57" name="Google Shape;157;p23"/>
          <p:cNvSpPr txBox="1">
            <a:spLocks noGrp="1"/>
          </p:cNvSpPr>
          <p:nvPr>
            <p:ph type="body" idx="1"/>
          </p:nvPr>
        </p:nvSpPr>
        <p:spPr>
          <a:xfrm>
            <a:off x="246325" y="993175"/>
            <a:ext cx="1724400" cy="32538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1400" b="1">
                <a:solidFill>
                  <a:schemeClr val="dk2"/>
                </a:solidFill>
                <a:latin typeface="Raleway"/>
                <a:ea typeface="Raleway"/>
                <a:cs typeface="Raleway"/>
                <a:sym typeface="Raleway"/>
              </a:rPr>
              <a:t>Desirability</a:t>
            </a:r>
            <a:endParaRPr sz="1400" b="1">
              <a:solidFill>
                <a:schemeClr val="dk2"/>
              </a:solidFill>
              <a:latin typeface="Raleway"/>
              <a:ea typeface="Raleway"/>
              <a:cs typeface="Raleway"/>
              <a:sym typeface="Raleway"/>
            </a:endParaRPr>
          </a:p>
          <a:p>
            <a:pPr marL="0" lvl="0" indent="0" algn="l" rtl="0">
              <a:spcBef>
                <a:spcPts val="1200"/>
              </a:spcBef>
              <a:spcAft>
                <a:spcPts val="1200"/>
              </a:spcAft>
              <a:buNone/>
            </a:pPr>
            <a:r>
              <a:rPr lang="en" sz="1000">
                <a:solidFill>
                  <a:schemeClr val="dk2"/>
                </a:solidFill>
                <a:latin typeface="Raleway"/>
                <a:ea typeface="Raleway"/>
                <a:cs typeface="Raleway"/>
                <a:sym typeface="Raleway"/>
              </a:rPr>
              <a:t>As demonstrated in slides 4-7, all three countries face the problem with femicide. Issues mainly distribute in patriarchal social norms, lack of efficient intervention and the void of femicide in legal systems. Solutions are therefore developed based on these shared needs.</a:t>
            </a:r>
            <a:endParaRPr sz="1000">
              <a:solidFill>
                <a:schemeClr val="dk2"/>
              </a:solidFill>
              <a:latin typeface="Raleway"/>
              <a:ea typeface="Raleway"/>
              <a:cs typeface="Raleway"/>
              <a:sym typeface="Raleway"/>
            </a:endParaRPr>
          </a:p>
        </p:txBody>
      </p:sp>
      <p:sp>
        <p:nvSpPr>
          <p:cNvPr id="158" name="Google Shape;158;p23"/>
          <p:cNvSpPr/>
          <p:nvPr/>
        </p:nvSpPr>
        <p:spPr>
          <a:xfrm>
            <a:off x="197075" y="4345375"/>
            <a:ext cx="8740200" cy="645300"/>
          </a:xfrm>
          <a:prstGeom prst="rect">
            <a:avLst/>
          </a:prstGeom>
          <a:solidFill>
            <a:srgbClr val="FFFFFF">
              <a:alpha val="70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59" name="Google Shape;159;p23"/>
          <p:cNvSpPr txBox="1">
            <a:spLocks noGrp="1"/>
          </p:cNvSpPr>
          <p:nvPr>
            <p:ph type="body" idx="1"/>
          </p:nvPr>
        </p:nvSpPr>
        <p:spPr>
          <a:xfrm>
            <a:off x="197075" y="4468550"/>
            <a:ext cx="1632000" cy="548100"/>
          </a:xfrm>
          <a:prstGeom prst="rect">
            <a:avLst/>
          </a:prstGeom>
        </p:spPr>
        <p:txBody>
          <a:bodyPr spcFirstLastPara="1" wrap="square" lIns="91425" tIns="91425" rIns="91425" bIns="91425" anchor="t" anchorCtr="0">
            <a:normAutofit fontScale="25000" lnSpcReduction="20000"/>
          </a:bodyPr>
          <a:lstStyle/>
          <a:p>
            <a:pPr marL="0" lvl="0" indent="0" algn="ctr" rtl="0">
              <a:spcBef>
                <a:spcPts val="0"/>
              </a:spcBef>
              <a:spcAft>
                <a:spcPts val="0"/>
              </a:spcAft>
              <a:buNone/>
            </a:pPr>
            <a:r>
              <a:rPr lang="en" sz="5600" b="1">
                <a:solidFill>
                  <a:schemeClr val="dk2"/>
                </a:solidFill>
                <a:latin typeface="Raleway"/>
                <a:ea typeface="Raleway"/>
                <a:cs typeface="Raleway"/>
                <a:sym typeface="Raleway"/>
              </a:rPr>
              <a:t>Viability</a:t>
            </a:r>
            <a:endParaRPr sz="5600">
              <a:latin typeface="Raleway"/>
              <a:ea typeface="Raleway"/>
              <a:cs typeface="Raleway"/>
              <a:sym typeface="Raleway"/>
            </a:endParaRPr>
          </a:p>
          <a:p>
            <a:pPr marL="0" lvl="0" indent="0" algn="l" rtl="0">
              <a:spcBef>
                <a:spcPts val="1200"/>
              </a:spcBef>
              <a:spcAft>
                <a:spcPts val="1200"/>
              </a:spcAft>
              <a:buNone/>
            </a:pPr>
            <a:endParaRPr sz="1200">
              <a:solidFill>
                <a:schemeClr val="dk2"/>
              </a:solidFill>
              <a:latin typeface="Raleway"/>
              <a:ea typeface="Raleway"/>
              <a:cs typeface="Raleway"/>
              <a:sym typeface="Raleway"/>
            </a:endParaRPr>
          </a:p>
        </p:txBody>
      </p:sp>
      <p:sp>
        <p:nvSpPr>
          <p:cNvPr id="160" name="Google Shape;160;p23"/>
          <p:cNvSpPr txBox="1"/>
          <p:nvPr/>
        </p:nvSpPr>
        <p:spPr>
          <a:xfrm>
            <a:off x="1891850" y="4365075"/>
            <a:ext cx="7045500" cy="64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2"/>
                </a:solidFill>
                <a:latin typeface="Raleway"/>
                <a:ea typeface="Raleway"/>
                <a:cs typeface="Raleway"/>
                <a:sym typeface="Raleway"/>
              </a:rPr>
              <a:t>Cultural productions (movies, shows, social media content): Financially beneficial from theater/platform profits</a:t>
            </a:r>
            <a:endParaRPr sz="1000">
              <a:solidFill>
                <a:schemeClr val="dk2"/>
              </a:solidFill>
              <a:latin typeface="Raleway"/>
              <a:ea typeface="Raleway"/>
              <a:cs typeface="Raleway"/>
              <a:sym typeface="Raleway"/>
            </a:endParaRPr>
          </a:p>
          <a:p>
            <a:pPr marL="0" lvl="0" indent="0" algn="l" rtl="0">
              <a:spcBef>
                <a:spcPts val="0"/>
              </a:spcBef>
              <a:spcAft>
                <a:spcPts val="0"/>
              </a:spcAft>
              <a:buNone/>
            </a:pPr>
            <a:r>
              <a:rPr lang="en" sz="1000">
                <a:solidFill>
                  <a:schemeClr val="dk2"/>
                </a:solidFill>
                <a:latin typeface="Raleway"/>
                <a:ea typeface="Raleway"/>
                <a:cs typeface="Raleway"/>
                <a:sym typeface="Raleway"/>
              </a:rPr>
              <a:t>Women economic empowerment: Increased labor in the society</a:t>
            </a:r>
            <a:endParaRPr sz="1000">
              <a:solidFill>
                <a:schemeClr val="dk2"/>
              </a:solidFill>
              <a:latin typeface="Raleway"/>
              <a:ea typeface="Raleway"/>
              <a:cs typeface="Raleway"/>
              <a:sym typeface="Raleway"/>
            </a:endParaRPr>
          </a:p>
          <a:p>
            <a:pPr marL="0" lvl="0" indent="0" algn="l" rtl="0">
              <a:spcBef>
                <a:spcPts val="0"/>
              </a:spcBef>
              <a:spcAft>
                <a:spcPts val="0"/>
              </a:spcAft>
              <a:buNone/>
            </a:pPr>
            <a:r>
              <a:rPr lang="en" sz="1000">
                <a:solidFill>
                  <a:schemeClr val="dk2"/>
                </a:solidFill>
                <a:latin typeface="Raleway"/>
                <a:ea typeface="Raleway"/>
                <a:cs typeface="Raleway"/>
                <a:sym typeface="Raleway"/>
              </a:rPr>
              <a:t>Education: few additional cost compared to lower femicide rate in a long-term</a:t>
            </a:r>
            <a:endParaRPr sz="1000">
              <a:solidFill>
                <a:schemeClr val="dk2"/>
              </a:solidFill>
              <a:latin typeface="Raleway"/>
              <a:ea typeface="Raleway"/>
              <a:cs typeface="Raleway"/>
              <a:sym typeface="Raleway"/>
            </a:endParaRPr>
          </a:p>
        </p:txBody>
      </p:sp>
      <p:sp>
        <p:nvSpPr>
          <p:cNvPr id="161" name="Google Shape;161;p23"/>
          <p:cNvSpPr txBox="1">
            <a:spLocks noGrp="1"/>
          </p:cNvSpPr>
          <p:nvPr>
            <p:ph type="body" idx="1"/>
          </p:nvPr>
        </p:nvSpPr>
        <p:spPr>
          <a:xfrm>
            <a:off x="4598600" y="1026025"/>
            <a:ext cx="1632000" cy="548100"/>
          </a:xfrm>
          <a:prstGeom prst="rect">
            <a:avLst/>
          </a:prstGeom>
        </p:spPr>
        <p:txBody>
          <a:bodyPr spcFirstLastPara="1" wrap="square" lIns="91425" tIns="91425" rIns="91425" bIns="91425" anchor="t" anchorCtr="0">
            <a:normAutofit fontScale="25000" lnSpcReduction="20000"/>
          </a:bodyPr>
          <a:lstStyle/>
          <a:p>
            <a:pPr marL="0" lvl="0" indent="0" algn="ctr" rtl="0">
              <a:spcBef>
                <a:spcPts val="0"/>
              </a:spcBef>
              <a:spcAft>
                <a:spcPts val="0"/>
              </a:spcAft>
              <a:buNone/>
            </a:pPr>
            <a:r>
              <a:rPr lang="en" sz="5600" b="1">
                <a:solidFill>
                  <a:schemeClr val="dk2"/>
                </a:solidFill>
                <a:latin typeface="Raleway"/>
                <a:ea typeface="Raleway"/>
                <a:cs typeface="Raleway"/>
                <a:sym typeface="Raleway"/>
              </a:rPr>
              <a:t>Feasibility</a:t>
            </a:r>
            <a:endParaRPr sz="5600">
              <a:latin typeface="Raleway"/>
              <a:ea typeface="Raleway"/>
              <a:cs typeface="Raleway"/>
              <a:sym typeface="Raleway"/>
            </a:endParaRPr>
          </a:p>
          <a:p>
            <a:pPr marL="0" lvl="0" indent="0" algn="l" rtl="0">
              <a:spcBef>
                <a:spcPts val="1200"/>
              </a:spcBef>
              <a:spcAft>
                <a:spcPts val="1200"/>
              </a:spcAft>
              <a:buNone/>
            </a:pPr>
            <a:endParaRPr sz="1200">
              <a:solidFill>
                <a:schemeClr val="dk2"/>
              </a:solidFill>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 </a:t>
            </a:r>
            <a:endParaRPr/>
          </a:p>
        </p:txBody>
      </p:sp>
      <p:sp>
        <p:nvSpPr>
          <p:cNvPr id="167" name="Google Shape;167;p24"/>
          <p:cNvSpPr txBox="1">
            <a:spLocks noGrp="1"/>
          </p:cNvSpPr>
          <p:nvPr>
            <p:ph type="body" idx="1"/>
          </p:nvPr>
        </p:nvSpPr>
        <p:spPr>
          <a:xfrm>
            <a:off x="311700" y="1152475"/>
            <a:ext cx="8520600" cy="3675600"/>
          </a:xfrm>
          <a:prstGeom prst="rect">
            <a:avLst/>
          </a:prstGeom>
        </p:spPr>
        <p:txBody>
          <a:bodyPr spcFirstLastPara="1" wrap="square" lIns="91425" tIns="91425" rIns="91425" bIns="91425" anchor="t" anchorCtr="0">
            <a:normAutofit fontScale="70000" lnSpcReduction="10000"/>
          </a:bodyPr>
          <a:lstStyle/>
          <a:p>
            <a:pPr marL="0" lvl="0" indent="0" algn="l" rtl="0">
              <a:lnSpc>
                <a:spcPct val="150000"/>
              </a:lnSpc>
              <a:spcBef>
                <a:spcPts val="0"/>
              </a:spcBef>
              <a:spcAft>
                <a:spcPts val="0"/>
              </a:spcAft>
              <a:buNone/>
            </a:pPr>
            <a:r>
              <a:rPr lang="en" sz="1100">
                <a:solidFill>
                  <a:schemeClr val="dk2"/>
                </a:solidFill>
                <a:latin typeface="Raleway"/>
                <a:ea typeface="Raleway"/>
                <a:cs typeface="Raleway"/>
                <a:sym typeface="Raleway"/>
              </a:rPr>
              <a:t>A/CONF.157/23. UN General Assembly (1993, July 12). </a:t>
            </a:r>
            <a:r>
              <a:rPr lang="en" sz="1100" i="1">
                <a:solidFill>
                  <a:schemeClr val="dk2"/>
                </a:solidFill>
                <a:latin typeface="Raleway"/>
                <a:ea typeface="Raleway"/>
                <a:cs typeface="Raleway"/>
                <a:sym typeface="Raleway"/>
              </a:rPr>
              <a:t>Vienna Declaration and Programme of Action</a:t>
            </a:r>
            <a:r>
              <a:rPr lang="en" sz="1100">
                <a:solidFill>
                  <a:schemeClr val="dk2"/>
                </a:solidFill>
                <a:latin typeface="Raleway"/>
                <a:ea typeface="Raleway"/>
                <a:cs typeface="Raleway"/>
                <a:sym typeface="Raleway"/>
              </a:rPr>
              <a:t>. The World Conference on Human Rights. May 14, 2024. </a:t>
            </a:r>
            <a:r>
              <a:rPr lang="en" sz="1100" u="sng">
                <a:solidFill>
                  <a:srgbClr val="2200CC"/>
                </a:solidFill>
                <a:latin typeface="Raleway"/>
                <a:ea typeface="Raleway"/>
                <a:cs typeface="Raleway"/>
                <a:sym typeface="Raleway"/>
                <a:hlinkClick r:id="rId3">
                  <a:extLst>
                    <a:ext uri="{A12FA001-AC4F-418D-AE19-62706E023703}">
                      <ahyp:hlinkClr xmlns:ahyp="http://schemas.microsoft.com/office/drawing/2018/hyperlinkcolor" val="tx"/>
                    </a:ext>
                  </a:extLst>
                </a:hlinkClick>
              </a:rPr>
              <a:t>https://www.refworld.org/legal/resolution/unga/1993/en/14730</a:t>
            </a:r>
            <a:r>
              <a:rPr lang="en" sz="1100">
                <a:solidFill>
                  <a:schemeClr val="dk2"/>
                </a:solidFill>
                <a:latin typeface="Raleway"/>
                <a:ea typeface="Raleway"/>
                <a:cs typeface="Raleway"/>
                <a:sym typeface="Raleway"/>
              </a:rPr>
              <a:t>  </a:t>
            </a:r>
            <a:endParaRPr sz="1100">
              <a:solidFill>
                <a:schemeClr val="dk2"/>
              </a:solidFill>
              <a:latin typeface="Raleway"/>
              <a:ea typeface="Raleway"/>
              <a:cs typeface="Raleway"/>
              <a:sym typeface="Raleway"/>
            </a:endParaRPr>
          </a:p>
          <a:p>
            <a:pPr marL="0" lvl="0" indent="0" algn="l" rtl="0">
              <a:lnSpc>
                <a:spcPct val="150000"/>
              </a:lnSpc>
              <a:spcBef>
                <a:spcPts val="0"/>
              </a:spcBef>
              <a:spcAft>
                <a:spcPts val="0"/>
              </a:spcAft>
              <a:buNone/>
            </a:pPr>
            <a:r>
              <a:rPr lang="en" sz="1100">
                <a:solidFill>
                  <a:schemeClr val="dk2"/>
                </a:solidFill>
                <a:latin typeface="Raleway"/>
                <a:ea typeface="Raleway"/>
                <a:cs typeface="Raleway"/>
                <a:sym typeface="Raleway"/>
              </a:rPr>
              <a:t>Apakidze, N. (2024). </a:t>
            </a:r>
            <a:r>
              <a:rPr lang="en" sz="1100" i="1">
                <a:solidFill>
                  <a:schemeClr val="dk2"/>
                </a:solidFill>
                <a:latin typeface="Raleway"/>
                <a:ea typeface="Raleway"/>
                <a:cs typeface="Raleway"/>
                <a:sym typeface="Raleway"/>
              </a:rPr>
              <a:t>Recent statistics related to violence against women, and legislative changes in Georgia.</a:t>
            </a:r>
            <a:r>
              <a:rPr lang="en" sz="1100">
                <a:solidFill>
                  <a:schemeClr val="dk2"/>
                </a:solidFill>
                <a:latin typeface="Raleway"/>
                <a:ea typeface="Raleway"/>
                <a:cs typeface="Raleway"/>
                <a:sym typeface="Raleway"/>
              </a:rPr>
              <a:t> Tracking Violent Crimes against Women. May 2024, </a:t>
            </a:r>
            <a:r>
              <a:rPr lang="en" sz="1100" u="sng">
                <a:solidFill>
                  <a:srgbClr val="2200CC"/>
                </a:solidFill>
                <a:latin typeface="Arial"/>
                <a:ea typeface="Arial"/>
                <a:cs typeface="Arial"/>
                <a:sym typeface="Arial"/>
                <a:hlinkClick r:id="rId4">
                  <a:extLst>
                    <a:ext uri="{A12FA001-AC4F-418D-AE19-62706E023703}">
                      <ahyp:hlinkClr xmlns:ahyp="http://schemas.microsoft.com/office/drawing/2018/hyperlinkcolor" val="tx"/>
                    </a:ext>
                  </a:extLst>
                </a:hlinkClick>
              </a:rPr>
              <a:t>http://www.femicide.ge/eng/list/show/287-Recent-statistics-related-to-violence-against-women-and-legislative-changes-in-Georgia</a:t>
            </a:r>
            <a:r>
              <a:rPr lang="en" sz="1100">
                <a:solidFill>
                  <a:schemeClr val="dk2"/>
                </a:solidFill>
                <a:latin typeface="Arial"/>
                <a:ea typeface="Arial"/>
                <a:cs typeface="Arial"/>
                <a:sym typeface="Arial"/>
              </a:rPr>
              <a:t>  </a:t>
            </a:r>
            <a:endParaRPr sz="1100">
              <a:solidFill>
                <a:schemeClr val="dk2"/>
              </a:solidFill>
              <a:latin typeface="Arial"/>
              <a:ea typeface="Arial"/>
              <a:cs typeface="Arial"/>
              <a:sym typeface="Arial"/>
            </a:endParaRPr>
          </a:p>
          <a:p>
            <a:pPr marL="0" lvl="0" indent="0" algn="l" rtl="0">
              <a:lnSpc>
                <a:spcPct val="150000"/>
              </a:lnSpc>
              <a:spcBef>
                <a:spcPts val="0"/>
              </a:spcBef>
              <a:spcAft>
                <a:spcPts val="0"/>
              </a:spcAft>
              <a:buClr>
                <a:schemeClr val="dk2"/>
              </a:buClr>
              <a:buSzPct val="100000"/>
              <a:buFont typeface="Arial"/>
              <a:buNone/>
            </a:pPr>
            <a:r>
              <a:rPr lang="en" sz="1100">
                <a:solidFill>
                  <a:schemeClr val="dk2"/>
                </a:solidFill>
                <a:latin typeface="Raleway"/>
                <a:ea typeface="Raleway"/>
                <a:cs typeface="Raleway"/>
                <a:sym typeface="Raleway"/>
              </a:rPr>
              <a:t>Bouzerdan, C., &amp; Whitten-Woodring, J. (2018). Killings in context: An analysis of the news framing of femicide. </a:t>
            </a:r>
            <a:r>
              <a:rPr lang="en" sz="1100" i="1">
                <a:solidFill>
                  <a:schemeClr val="dk2"/>
                </a:solidFill>
                <a:latin typeface="Raleway"/>
                <a:ea typeface="Raleway"/>
                <a:cs typeface="Raleway"/>
                <a:sym typeface="Raleway"/>
              </a:rPr>
              <a:t>Human Rights Review</a:t>
            </a:r>
            <a:r>
              <a:rPr lang="en" sz="1100">
                <a:solidFill>
                  <a:schemeClr val="dk2"/>
                </a:solidFill>
                <a:latin typeface="Raleway"/>
                <a:ea typeface="Raleway"/>
                <a:cs typeface="Raleway"/>
                <a:sym typeface="Raleway"/>
              </a:rPr>
              <a:t>, 19, 211-228.</a:t>
            </a:r>
            <a:endParaRPr sz="1100">
              <a:solidFill>
                <a:schemeClr val="dk2"/>
              </a:solidFill>
              <a:latin typeface="Raleway"/>
              <a:ea typeface="Raleway"/>
              <a:cs typeface="Raleway"/>
              <a:sym typeface="Raleway"/>
            </a:endParaRPr>
          </a:p>
          <a:p>
            <a:pPr marL="0" lvl="0" indent="0" algn="l" rtl="0">
              <a:lnSpc>
                <a:spcPct val="150000"/>
              </a:lnSpc>
              <a:spcBef>
                <a:spcPts val="0"/>
              </a:spcBef>
              <a:spcAft>
                <a:spcPts val="0"/>
              </a:spcAft>
              <a:buClr>
                <a:schemeClr val="dk2"/>
              </a:buClr>
              <a:buSzPct val="100000"/>
              <a:buFont typeface="Arial"/>
              <a:buNone/>
            </a:pPr>
            <a:r>
              <a:rPr lang="en" sz="1100">
                <a:solidFill>
                  <a:schemeClr val="dk2"/>
                </a:solidFill>
                <a:latin typeface="Raleway"/>
                <a:ea typeface="Raleway"/>
                <a:cs typeface="Raleway"/>
                <a:sym typeface="Raleway"/>
              </a:rPr>
              <a:t>Cayli Messina, B. (2022). Breaking the silence on femicide: How women challenge epistemic injustice and male violence. </a:t>
            </a:r>
            <a:r>
              <a:rPr lang="en" sz="1100" i="1">
                <a:solidFill>
                  <a:schemeClr val="dk2"/>
                </a:solidFill>
                <a:latin typeface="Raleway"/>
                <a:ea typeface="Raleway"/>
                <a:cs typeface="Raleway"/>
                <a:sym typeface="Raleway"/>
              </a:rPr>
              <a:t>The British Journal of Sociology</a:t>
            </a:r>
            <a:r>
              <a:rPr lang="en" sz="1100">
                <a:solidFill>
                  <a:schemeClr val="dk2"/>
                </a:solidFill>
                <a:latin typeface="Raleway"/>
                <a:ea typeface="Raleway"/>
                <a:cs typeface="Raleway"/>
                <a:sym typeface="Raleway"/>
              </a:rPr>
              <a:t>, 73(4), 859-884.</a:t>
            </a:r>
            <a:endParaRPr sz="1100">
              <a:solidFill>
                <a:schemeClr val="dk2"/>
              </a:solidFill>
              <a:latin typeface="Raleway"/>
              <a:ea typeface="Raleway"/>
              <a:cs typeface="Raleway"/>
              <a:sym typeface="Raleway"/>
            </a:endParaRPr>
          </a:p>
          <a:p>
            <a:pPr marL="0" lvl="0" indent="0" algn="l" rtl="0">
              <a:lnSpc>
                <a:spcPct val="150000"/>
              </a:lnSpc>
              <a:spcBef>
                <a:spcPts val="0"/>
              </a:spcBef>
              <a:spcAft>
                <a:spcPts val="0"/>
              </a:spcAft>
              <a:buClr>
                <a:schemeClr val="dk2"/>
              </a:buClr>
              <a:buSzPct val="100000"/>
              <a:buFont typeface="Arial"/>
              <a:buNone/>
            </a:pPr>
            <a:r>
              <a:rPr lang="en" sz="1100">
                <a:solidFill>
                  <a:schemeClr val="dk2"/>
                </a:solidFill>
                <a:latin typeface="Raleway"/>
                <a:ea typeface="Raleway"/>
                <a:cs typeface="Raleway"/>
                <a:sym typeface="Raleway"/>
              </a:rPr>
              <a:t>Dayan, H. (2022). Crime Diversity: Sociocultural Aspects of Femicide in Hong Kong.</a:t>
            </a:r>
            <a:r>
              <a:rPr lang="en" sz="1100" i="1">
                <a:solidFill>
                  <a:schemeClr val="dk2"/>
                </a:solidFill>
                <a:latin typeface="Raleway"/>
                <a:ea typeface="Raleway"/>
                <a:cs typeface="Raleway"/>
                <a:sym typeface="Raleway"/>
              </a:rPr>
              <a:t> Journal of interpersonal violence</a:t>
            </a:r>
            <a:r>
              <a:rPr lang="en" sz="1100">
                <a:solidFill>
                  <a:schemeClr val="dk2"/>
                </a:solidFill>
                <a:latin typeface="Raleway"/>
                <a:ea typeface="Raleway"/>
                <a:cs typeface="Raleway"/>
                <a:sym typeface="Raleway"/>
              </a:rPr>
              <a:t>, 37(15-16), NP14431-NP14456.</a:t>
            </a:r>
            <a:endParaRPr sz="1100">
              <a:solidFill>
                <a:schemeClr val="dk2"/>
              </a:solidFill>
              <a:latin typeface="Raleway"/>
              <a:ea typeface="Raleway"/>
              <a:cs typeface="Raleway"/>
              <a:sym typeface="Raleway"/>
            </a:endParaRPr>
          </a:p>
          <a:p>
            <a:pPr marL="0" lvl="0" indent="0" algn="l" rtl="0">
              <a:lnSpc>
                <a:spcPct val="150000"/>
              </a:lnSpc>
              <a:spcBef>
                <a:spcPts val="0"/>
              </a:spcBef>
              <a:spcAft>
                <a:spcPts val="0"/>
              </a:spcAft>
              <a:buNone/>
            </a:pPr>
            <a:r>
              <a:rPr lang="en" sz="1100">
                <a:solidFill>
                  <a:schemeClr val="dk2"/>
                </a:solidFill>
                <a:latin typeface="Raleway"/>
                <a:ea typeface="Raleway"/>
                <a:cs typeface="Raleway"/>
                <a:sym typeface="Raleway"/>
              </a:rPr>
              <a:t>European Institute for Gender Equality. (2016). </a:t>
            </a:r>
            <a:r>
              <a:rPr lang="en" sz="1100" i="1">
                <a:solidFill>
                  <a:schemeClr val="dk2"/>
                </a:solidFill>
                <a:latin typeface="Raleway"/>
                <a:ea typeface="Raleway"/>
                <a:cs typeface="Raleway"/>
                <a:sym typeface="Raleway"/>
              </a:rPr>
              <a:t>femicide</a:t>
            </a:r>
            <a:r>
              <a:rPr lang="en" sz="1100">
                <a:solidFill>
                  <a:schemeClr val="dk2"/>
                </a:solidFill>
                <a:latin typeface="Raleway"/>
                <a:ea typeface="Raleway"/>
                <a:cs typeface="Raleway"/>
                <a:sym typeface="Raleway"/>
              </a:rPr>
              <a:t>. femicide | European Institute for Gender Equality. May 14, 2024, </a:t>
            </a:r>
            <a:r>
              <a:rPr lang="en" sz="1100" u="sng">
                <a:solidFill>
                  <a:srgbClr val="2200CC"/>
                </a:solidFill>
                <a:latin typeface="Raleway"/>
                <a:ea typeface="Raleway"/>
                <a:cs typeface="Raleway"/>
                <a:sym typeface="Raleway"/>
                <a:hlinkClick r:id="rId5">
                  <a:extLst>
                    <a:ext uri="{A12FA001-AC4F-418D-AE19-62706E023703}">
                      <ahyp:hlinkClr xmlns:ahyp="http://schemas.microsoft.com/office/drawing/2018/hyperlinkcolor" val="tx"/>
                    </a:ext>
                  </a:extLst>
                </a:hlinkClick>
              </a:rPr>
              <a:t>https://eige.europa.eu/publications-resources/thesaurus/terms/1192?language_content_entity=en</a:t>
            </a:r>
            <a:r>
              <a:rPr lang="en" sz="1100">
                <a:solidFill>
                  <a:schemeClr val="dk2"/>
                </a:solidFill>
                <a:latin typeface="Raleway"/>
                <a:ea typeface="Raleway"/>
                <a:cs typeface="Raleway"/>
                <a:sym typeface="Raleway"/>
              </a:rPr>
              <a:t> </a:t>
            </a:r>
            <a:endParaRPr sz="1100">
              <a:solidFill>
                <a:schemeClr val="dk2"/>
              </a:solidFill>
              <a:latin typeface="Raleway"/>
              <a:ea typeface="Raleway"/>
              <a:cs typeface="Raleway"/>
              <a:sym typeface="Raleway"/>
            </a:endParaRPr>
          </a:p>
          <a:p>
            <a:pPr marL="0" lvl="0" indent="0" algn="l" rtl="0">
              <a:lnSpc>
                <a:spcPct val="150000"/>
              </a:lnSpc>
              <a:spcBef>
                <a:spcPts val="0"/>
              </a:spcBef>
              <a:spcAft>
                <a:spcPts val="0"/>
              </a:spcAft>
              <a:buNone/>
            </a:pPr>
            <a:r>
              <a:rPr lang="en" sz="1100">
                <a:solidFill>
                  <a:schemeClr val="dk2"/>
                </a:solidFill>
                <a:latin typeface="Raleway"/>
                <a:ea typeface="Raleway"/>
                <a:cs typeface="Raleway"/>
                <a:sym typeface="Raleway"/>
              </a:rPr>
              <a:t>Fenley, L. (2014). </a:t>
            </a:r>
            <a:r>
              <a:rPr lang="en" sz="1100" i="1">
                <a:solidFill>
                  <a:schemeClr val="dk2"/>
                </a:solidFill>
                <a:latin typeface="Raleway"/>
                <a:ea typeface="Raleway"/>
                <a:cs typeface="Raleway"/>
                <a:sym typeface="Raleway"/>
              </a:rPr>
              <a:t>Femicide Rooted in Patriarchal Culture</a:t>
            </a:r>
            <a:r>
              <a:rPr lang="en" sz="1100">
                <a:solidFill>
                  <a:schemeClr val="dk2"/>
                </a:solidFill>
                <a:latin typeface="Raleway"/>
                <a:ea typeface="Raleway"/>
                <a:cs typeface="Raleway"/>
                <a:sym typeface="Raleway"/>
              </a:rPr>
              <a:t>.</a:t>
            </a:r>
            <a:endParaRPr sz="1100">
              <a:solidFill>
                <a:schemeClr val="dk2"/>
              </a:solidFill>
              <a:latin typeface="Raleway"/>
              <a:ea typeface="Raleway"/>
              <a:cs typeface="Raleway"/>
              <a:sym typeface="Raleway"/>
            </a:endParaRPr>
          </a:p>
          <a:p>
            <a:pPr marL="0" lvl="0" indent="0" algn="l" rtl="0">
              <a:lnSpc>
                <a:spcPct val="150000"/>
              </a:lnSpc>
              <a:spcBef>
                <a:spcPts val="0"/>
              </a:spcBef>
              <a:spcAft>
                <a:spcPts val="0"/>
              </a:spcAft>
              <a:buNone/>
            </a:pPr>
            <a:r>
              <a:rPr lang="en" sz="1100">
                <a:solidFill>
                  <a:schemeClr val="dk2"/>
                </a:solidFill>
                <a:latin typeface="Raleway"/>
                <a:ea typeface="Raleway"/>
                <a:cs typeface="Raleway"/>
                <a:sym typeface="Raleway"/>
              </a:rPr>
              <a:t>Formula news (2020) </a:t>
            </a:r>
            <a:r>
              <a:rPr lang="en" sz="1100" i="1">
                <a:solidFill>
                  <a:schemeClr val="dk2"/>
                </a:solidFill>
                <a:latin typeface="Raleway"/>
                <a:ea typeface="Raleway"/>
                <a:cs typeface="Raleway"/>
                <a:sym typeface="Raleway"/>
              </a:rPr>
              <a:t>The worst case of femicide in Suram - a husband allegedly killed his sleeping wife with a hunting rifle. </a:t>
            </a:r>
            <a:endParaRPr sz="1100" i="1">
              <a:solidFill>
                <a:schemeClr val="dk2"/>
              </a:solidFill>
              <a:latin typeface="Raleway"/>
              <a:ea typeface="Raleway"/>
              <a:cs typeface="Raleway"/>
              <a:sym typeface="Raleway"/>
            </a:endParaRPr>
          </a:p>
          <a:p>
            <a:pPr marL="0" lvl="0" indent="0" algn="l" rtl="0">
              <a:lnSpc>
                <a:spcPct val="150000"/>
              </a:lnSpc>
              <a:spcBef>
                <a:spcPts val="0"/>
              </a:spcBef>
              <a:spcAft>
                <a:spcPts val="0"/>
              </a:spcAft>
              <a:buNone/>
            </a:pPr>
            <a:r>
              <a:rPr lang="en" sz="1100">
                <a:solidFill>
                  <a:schemeClr val="dk2"/>
                </a:solidFill>
                <a:latin typeface="Raleway"/>
                <a:ea typeface="Raleway"/>
                <a:cs typeface="Raleway"/>
                <a:sym typeface="Raleway"/>
              </a:rPr>
              <a:t>Public Defender of Georgia. (2022, July 6). </a:t>
            </a:r>
            <a:r>
              <a:rPr lang="en" sz="1100" i="1">
                <a:solidFill>
                  <a:schemeClr val="dk2"/>
                </a:solidFill>
                <a:latin typeface="Raleway"/>
                <a:ea typeface="Raleway"/>
                <a:cs typeface="Raleway"/>
                <a:sym typeface="Raleway"/>
              </a:rPr>
              <a:t>Femicide Monitoring Report 2020</a:t>
            </a:r>
            <a:r>
              <a:rPr lang="en" sz="1100">
                <a:solidFill>
                  <a:schemeClr val="dk2"/>
                </a:solidFill>
                <a:latin typeface="Raleway"/>
                <a:ea typeface="Raleway"/>
                <a:cs typeface="Raleway"/>
                <a:sym typeface="Raleway"/>
              </a:rPr>
              <a:t>. Retrieved from</a:t>
            </a:r>
            <a:r>
              <a:rPr lang="en" sz="1100">
                <a:solidFill>
                  <a:schemeClr val="dk2"/>
                </a:solidFill>
                <a:uFill>
                  <a:noFill/>
                </a:uFill>
                <a:latin typeface="Raleway"/>
                <a:ea typeface="Raleway"/>
                <a:cs typeface="Raleway"/>
                <a:sym typeface="Raleway"/>
                <a:hlinkClick r:id="rId6">
                  <a:extLst>
                    <a:ext uri="{A12FA001-AC4F-418D-AE19-62706E023703}">
                      <ahyp:hlinkClr xmlns:ahyp="http://schemas.microsoft.com/office/drawing/2018/hyperlinkcolor" val="tx"/>
                    </a:ext>
                  </a:extLst>
                </a:hlinkClick>
              </a:rPr>
              <a:t> </a:t>
            </a:r>
            <a:r>
              <a:rPr lang="en" sz="1100" u="sng">
                <a:solidFill>
                  <a:srgbClr val="2200CC"/>
                </a:solidFill>
                <a:latin typeface="Raleway"/>
                <a:ea typeface="Raleway"/>
                <a:cs typeface="Raleway"/>
                <a:sym typeface="Raleway"/>
                <a:hlinkClick r:id="rId6">
                  <a:extLst>
                    <a:ext uri="{A12FA001-AC4F-418D-AE19-62706E023703}">
                      <ahyp:hlinkClr xmlns:ahyp="http://schemas.microsoft.com/office/drawing/2018/hyperlinkcolor" val="tx"/>
                    </a:ext>
                  </a:extLst>
                </a:hlinkClick>
              </a:rPr>
              <a:t>https://ombudsman.ge/eng/201117012751angarishebi/femitsidis-monitoringis-angarishi-2020</a:t>
            </a:r>
            <a:br>
              <a:rPr lang="en">
                <a:latin typeface="Raleway"/>
                <a:ea typeface="Raleway"/>
                <a:cs typeface="Raleway"/>
                <a:sym typeface="Raleway"/>
              </a:rPr>
            </a:br>
            <a:r>
              <a:rPr lang="en" sz="1100">
                <a:solidFill>
                  <a:schemeClr val="dk2"/>
                </a:solidFill>
                <a:latin typeface="Raleway"/>
                <a:ea typeface="Raleway"/>
                <a:cs typeface="Raleway"/>
                <a:sym typeface="Raleway"/>
              </a:rPr>
              <a:t>Yang, Y. (2020, November 26). 中国恶性家暴事件引关注 女性权利组织呼吁全社会共同应对. VOA China. </a:t>
            </a:r>
            <a:r>
              <a:rPr lang="en" sz="1100" u="sng">
                <a:solidFill>
                  <a:srgbClr val="2200CC"/>
                </a:solidFill>
                <a:latin typeface="Raleway"/>
                <a:ea typeface="Raleway"/>
                <a:cs typeface="Raleway"/>
                <a:sym typeface="Raleway"/>
                <a:hlinkClick r:id="rId7">
                  <a:extLst>
                    <a:ext uri="{A12FA001-AC4F-418D-AE19-62706E023703}">
                      <ahyp:hlinkClr xmlns:ahyp="http://schemas.microsoft.com/office/drawing/2018/hyperlinkcolor" val="tx"/>
                    </a:ext>
                  </a:extLst>
                </a:hlinkClick>
              </a:rPr>
              <a:t>https://www.voachinese.com/a/China-domestic-violence-an-imminent-issue-that-needs-to-be-addressed-20201125/5676197.html</a:t>
            </a:r>
            <a:r>
              <a:rPr lang="en" sz="1100">
                <a:solidFill>
                  <a:srgbClr val="2200CC"/>
                </a:solidFill>
                <a:latin typeface="Raleway"/>
                <a:ea typeface="Raleway"/>
                <a:cs typeface="Raleway"/>
                <a:sym typeface="Raleway"/>
              </a:rPr>
              <a:t> </a:t>
            </a:r>
            <a:endParaRPr sz="1100">
              <a:solidFill>
                <a:srgbClr val="2200CC"/>
              </a:solidFill>
              <a:latin typeface="Raleway"/>
              <a:ea typeface="Raleway"/>
              <a:cs typeface="Raleway"/>
              <a:sym typeface="Raleway"/>
            </a:endParaRPr>
          </a:p>
          <a:p>
            <a:pPr marL="0" lvl="0" indent="0" algn="l" rtl="0">
              <a:lnSpc>
                <a:spcPct val="150000"/>
              </a:lnSpc>
              <a:spcBef>
                <a:spcPts val="0"/>
              </a:spcBef>
              <a:spcAft>
                <a:spcPts val="0"/>
              </a:spcAft>
              <a:buNone/>
            </a:pPr>
            <a:r>
              <a:rPr lang="en" sz="1100">
                <a:solidFill>
                  <a:schemeClr val="dk2"/>
                </a:solidFill>
                <a:latin typeface="Raleway"/>
                <a:ea typeface="Raleway"/>
                <a:cs typeface="Raleway"/>
                <a:sym typeface="Raleway"/>
              </a:rPr>
              <a:t>過去一年，發生在中國大陸的「性別謀殺」｜端傳媒 Initium Media. 简端. (2023). </a:t>
            </a:r>
            <a:r>
              <a:rPr lang="en" sz="1100" u="sng">
                <a:solidFill>
                  <a:srgbClr val="2200CC"/>
                </a:solidFill>
                <a:latin typeface="Raleway"/>
                <a:ea typeface="Raleway"/>
                <a:cs typeface="Raleway"/>
                <a:sym typeface="Raleway"/>
                <a:hlinkClick r:id="rId8">
                  <a:extLst>
                    <a:ext uri="{A12FA001-AC4F-418D-AE19-62706E023703}">
                      <ahyp:hlinkClr xmlns:ahyp="http://schemas.microsoft.com/office/drawing/2018/hyperlinkcolor" val="tx"/>
                    </a:ext>
                  </a:extLst>
                </a:hlinkClick>
              </a:rPr>
              <a:t>https://campaign.theinitium.com/20220506-mainland-covid-shanghai-lockdown/index.html</a:t>
            </a:r>
            <a:endParaRPr sz="1100">
              <a:solidFill>
                <a:srgbClr val="2200CC"/>
              </a:solidFill>
              <a:latin typeface="Raleway"/>
              <a:ea typeface="Raleway"/>
              <a:cs typeface="Raleway"/>
              <a:sym typeface="Raleway"/>
            </a:endParaRPr>
          </a:p>
          <a:p>
            <a:pPr marL="0" lvl="0" indent="0" algn="l" rtl="0">
              <a:lnSpc>
                <a:spcPct val="150000"/>
              </a:lnSpc>
              <a:spcBef>
                <a:spcPts val="0"/>
              </a:spcBef>
              <a:spcAft>
                <a:spcPts val="0"/>
              </a:spcAft>
              <a:buNone/>
            </a:pPr>
            <a:r>
              <a:rPr lang="en" sz="1100">
                <a:solidFill>
                  <a:schemeClr val="dk2"/>
                </a:solidFill>
                <a:latin typeface="Raleway"/>
                <a:ea typeface="Raleway"/>
                <a:cs typeface="Raleway"/>
                <a:sym typeface="Raleway"/>
              </a:rPr>
              <a:t>女子:离婚，婆婆:以下犯上该死，随即丈夫8刀发生了滑县杀妻案. 网易首页. (2023, October 20). </a:t>
            </a:r>
            <a:r>
              <a:rPr lang="en" sz="1100" u="sng">
                <a:solidFill>
                  <a:srgbClr val="2200CC"/>
                </a:solidFill>
                <a:latin typeface="Raleway"/>
                <a:ea typeface="Raleway"/>
                <a:cs typeface="Raleway"/>
                <a:sym typeface="Raleway"/>
                <a:hlinkClick r:id="rId9">
                  <a:extLst>
                    <a:ext uri="{A12FA001-AC4F-418D-AE19-62706E023703}">
                      <ahyp:hlinkClr xmlns:ahyp="http://schemas.microsoft.com/office/drawing/2018/hyperlinkcolor" val="tx"/>
                    </a:ext>
                  </a:extLst>
                </a:hlinkClick>
              </a:rPr>
              <a:t>https://www.163.com/dy/article/IHH7IRQ10552JTZ1.htm</a:t>
            </a:r>
            <a:r>
              <a:rPr lang="en" sz="1100">
                <a:solidFill>
                  <a:srgbClr val="2200CC"/>
                </a:solidFill>
                <a:latin typeface="Raleway"/>
                <a:ea typeface="Raleway"/>
                <a:cs typeface="Raleway"/>
                <a:sym typeface="Raleway"/>
              </a:rPr>
              <a:t>. </a:t>
            </a:r>
            <a:endParaRPr sz="1100">
              <a:solidFill>
                <a:srgbClr val="2200CC"/>
              </a:solidFill>
              <a:latin typeface="Raleway"/>
              <a:ea typeface="Raleway"/>
              <a:cs typeface="Raleway"/>
              <a:sym typeface="Raleway"/>
            </a:endParaRPr>
          </a:p>
          <a:p>
            <a:pPr marL="0" lvl="0" indent="0" algn="l" rtl="0">
              <a:lnSpc>
                <a:spcPct val="150000"/>
              </a:lnSpc>
              <a:spcBef>
                <a:spcPts val="0"/>
              </a:spcBef>
              <a:spcAft>
                <a:spcPts val="0"/>
              </a:spcAft>
              <a:buNone/>
            </a:pPr>
            <a:r>
              <a:rPr lang="en" sz="1200">
                <a:solidFill>
                  <a:schemeClr val="dk2"/>
                </a:solidFill>
                <a:latin typeface="Raleway"/>
                <a:ea typeface="Raleway"/>
                <a:cs typeface="Raleway"/>
                <a:sym typeface="Raleway"/>
              </a:rPr>
              <a:t>National Service of Women and Gender Equity. (2024). </a:t>
            </a:r>
            <a:r>
              <a:rPr lang="en" sz="1200" i="1">
                <a:solidFill>
                  <a:schemeClr val="dk2"/>
                </a:solidFill>
                <a:latin typeface="Raleway"/>
                <a:ea typeface="Raleway"/>
                <a:cs typeface="Raleway"/>
                <a:sym typeface="Raleway"/>
              </a:rPr>
              <a:t>Femicidios 2024: Actualizado 23-04</a:t>
            </a:r>
            <a:r>
              <a:rPr lang="en" sz="1200">
                <a:solidFill>
                  <a:schemeClr val="dk2"/>
                </a:solidFill>
                <a:latin typeface="Raleway"/>
                <a:ea typeface="Raleway"/>
                <a:cs typeface="Raleway"/>
                <a:sym typeface="Raleway"/>
              </a:rPr>
              <a:t>.</a:t>
            </a:r>
            <a:r>
              <a:rPr lang="en" sz="1200">
                <a:solidFill>
                  <a:schemeClr val="dk2"/>
                </a:solidFill>
                <a:uFill>
                  <a:noFill/>
                </a:uFill>
                <a:latin typeface="Raleway"/>
                <a:ea typeface="Raleway"/>
                <a:cs typeface="Raleway"/>
                <a:sym typeface="Raleway"/>
                <a:hlinkClick r:id="rId10">
                  <a:extLst>
                    <a:ext uri="{A12FA001-AC4F-418D-AE19-62706E023703}">
                      <ahyp:hlinkClr xmlns:ahyp="http://schemas.microsoft.com/office/drawing/2018/hyperlinkcolor" val="tx"/>
                    </a:ext>
                  </a:extLst>
                </a:hlinkClick>
              </a:rPr>
              <a:t> </a:t>
            </a:r>
            <a:r>
              <a:rPr lang="en" sz="1200" u="sng">
                <a:solidFill>
                  <a:srgbClr val="2200CC"/>
                </a:solidFill>
                <a:latin typeface="Raleway"/>
                <a:ea typeface="Raleway"/>
                <a:cs typeface="Raleway"/>
                <a:sym typeface="Raleway"/>
                <a:hlinkClick r:id="rId10">
                  <a:extLst>
                    <a:ext uri="{A12FA001-AC4F-418D-AE19-62706E023703}">
                      <ahyp:hlinkClr xmlns:ahyp="http://schemas.microsoft.com/office/drawing/2018/hyperlinkcolor" val="tx"/>
                    </a:ext>
                  </a:extLst>
                </a:hlinkClick>
              </a:rPr>
              <a:t>https://www.sernameg.gob.cl/wp-content/uploads/2024/04/FEMICIDIOS-2024_actualizado-23-04.pdf</a:t>
            </a:r>
            <a:endParaRPr sz="1100" u="sng">
              <a:solidFill>
                <a:srgbClr val="2200CC"/>
              </a:solidFill>
              <a:latin typeface="Raleway"/>
              <a:ea typeface="Raleway"/>
              <a:cs typeface="Raleway"/>
              <a:sym typeface="Raleway"/>
            </a:endParaRPr>
          </a:p>
          <a:p>
            <a:pPr marL="0" lvl="0" indent="0" algn="l" rtl="0">
              <a:lnSpc>
                <a:spcPct val="150000"/>
              </a:lnSpc>
              <a:spcBef>
                <a:spcPts val="0"/>
              </a:spcBef>
              <a:spcAft>
                <a:spcPts val="0"/>
              </a:spcAft>
              <a:buNone/>
            </a:pPr>
            <a:r>
              <a:rPr lang="en" sz="1200">
                <a:solidFill>
                  <a:srgbClr val="000000"/>
                </a:solidFill>
                <a:latin typeface="Raleway"/>
                <a:ea typeface="Raleway"/>
                <a:cs typeface="Raleway"/>
                <a:sym typeface="Raleway"/>
              </a:rPr>
              <a:t>BBC Mundo. (n.d.). </a:t>
            </a:r>
            <a:r>
              <a:rPr lang="en" sz="1200" i="1">
                <a:solidFill>
                  <a:srgbClr val="000000"/>
                </a:solidFill>
                <a:latin typeface="Raleway"/>
                <a:ea typeface="Raleway"/>
                <a:cs typeface="Raleway"/>
                <a:sym typeface="Raleway"/>
              </a:rPr>
              <a:t>Chile: La lucha contra los feminicidios</a:t>
            </a:r>
            <a:r>
              <a:rPr lang="en" sz="1200">
                <a:solidFill>
                  <a:srgbClr val="000000"/>
                </a:solidFill>
                <a:latin typeface="Raleway"/>
                <a:ea typeface="Raleway"/>
                <a:cs typeface="Raleway"/>
                <a:sym typeface="Raleway"/>
              </a:rPr>
              <a:t>. BBC.</a:t>
            </a:r>
            <a:r>
              <a:rPr lang="en" sz="1200">
                <a:solidFill>
                  <a:srgbClr val="000000"/>
                </a:solidFill>
                <a:uFill>
                  <a:noFill/>
                </a:uFill>
                <a:latin typeface="Raleway"/>
                <a:ea typeface="Raleway"/>
                <a:cs typeface="Raleway"/>
                <a:sym typeface="Raleway"/>
                <a:hlinkClick r:id="rId11">
                  <a:extLst>
                    <a:ext uri="{A12FA001-AC4F-418D-AE19-62706E023703}">
                      <ahyp:hlinkClr xmlns:ahyp="http://schemas.microsoft.com/office/drawing/2018/hyperlinkcolor" val="tx"/>
                    </a:ext>
                  </a:extLst>
                </a:hlinkClick>
              </a:rPr>
              <a:t> </a:t>
            </a:r>
            <a:r>
              <a:rPr lang="en" sz="1200">
                <a:solidFill>
                  <a:srgbClr val="2200CC"/>
                </a:solidFill>
                <a:uFill>
                  <a:noFill/>
                </a:uFill>
                <a:latin typeface="Raleway"/>
                <a:ea typeface="Raleway"/>
                <a:cs typeface="Raleway"/>
                <a:sym typeface="Raleway"/>
                <a:hlinkClick r:id="rId11">
                  <a:extLst>
                    <a:ext uri="{A12FA001-AC4F-418D-AE19-62706E023703}">
                      <ahyp:hlinkClr xmlns:ahyp="http://schemas.microsoft.com/office/drawing/2018/hyperlinkcolor" val="tx"/>
                    </a:ext>
                  </a:extLst>
                </a:hlinkClick>
              </a:rPr>
              <a:t>https://www.bbc.com/mundo/articles/cw81l4xggezo</a:t>
            </a:r>
            <a:endParaRPr sz="1100" u="sng">
              <a:solidFill>
                <a:srgbClr val="2200CC"/>
              </a:solidFill>
              <a:latin typeface="Raleway"/>
              <a:ea typeface="Raleway"/>
              <a:cs typeface="Raleway"/>
              <a:sym typeface="Raleway"/>
            </a:endParaRPr>
          </a:p>
          <a:p>
            <a:pPr marL="0" lvl="0" indent="0" algn="l" rtl="0">
              <a:lnSpc>
                <a:spcPct val="150000"/>
              </a:lnSpc>
              <a:spcBef>
                <a:spcPts val="0"/>
              </a:spcBef>
              <a:spcAft>
                <a:spcPts val="0"/>
              </a:spcAft>
              <a:buNone/>
            </a:pPr>
            <a:r>
              <a:rPr lang="en" sz="1200">
                <a:solidFill>
                  <a:srgbClr val="0D0D0D"/>
                </a:solidFill>
                <a:latin typeface="Raleway"/>
                <a:ea typeface="Raleway"/>
                <a:cs typeface="Raleway"/>
                <a:sym typeface="Raleway"/>
              </a:rPr>
              <a:t>Ministerio de la Mujer y la Equidad de Género. (n.d.). </a:t>
            </a:r>
            <a:r>
              <a:rPr lang="en" sz="1200" i="1">
                <a:solidFill>
                  <a:srgbClr val="0D0D0D"/>
                </a:solidFill>
                <a:latin typeface="Raleway"/>
                <a:ea typeface="Raleway"/>
                <a:cs typeface="Raleway"/>
                <a:sym typeface="Raleway"/>
              </a:rPr>
              <a:t>Gobierno presenta plan integral para prevenir femicidios</a:t>
            </a:r>
            <a:r>
              <a:rPr lang="en" sz="1200">
                <a:solidFill>
                  <a:srgbClr val="0D0D0D"/>
                </a:solidFill>
                <a:latin typeface="Raleway"/>
                <a:ea typeface="Raleway"/>
                <a:cs typeface="Raleway"/>
                <a:sym typeface="Raleway"/>
              </a:rPr>
              <a:t>.</a:t>
            </a:r>
            <a:r>
              <a:rPr lang="en" sz="1200">
                <a:solidFill>
                  <a:srgbClr val="0D0D0D"/>
                </a:solidFill>
                <a:uFill>
                  <a:noFill/>
                </a:uFill>
                <a:latin typeface="Raleway"/>
                <a:ea typeface="Raleway"/>
                <a:cs typeface="Raleway"/>
                <a:sym typeface="Raleway"/>
                <a:hlinkClick r:id="rId12">
                  <a:extLst>
                    <a:ext uri="{A12FA001-AC4F-418D-AE19-62706E023703}">
                      <ahyp:hlinkClr xmlns:ahyp="http://schemas.microsoft.com/office/drawing/2018/hyperlinkcolor" val="tx"/>
                    </a:ext>
                  </a:extLst>
                </a:hlinkClick>
              </a:rPr>
              <a:t> </a:t>
            </a:r>
            <a:r>
              <a:rPr lang="en" sz="1200">
                <a:solidFill>
                  <a:srgbClr val="0000FF"/>
                </a:solidFill>
                <a:uFill>
                  <a:noFill/>
                </a:uFill>
                <a:latin typeface="Raleway"/>
                <a:ea typeface="Raleway"/>
                <a:cs typeface="Raleway"/>
                <a:sym typeface="Raleway"/>
                <a:hlinkClick r:id="rId12">
                  <a:extLst>
                    <a:ext uri="{A12FA001-AC4F-418D-AE19-62706E023703}">
                      <ahyp:hlinkClr xmlns:ahyp="http://schemas.microsoft.com/office/drawing/2018/hyperlinkcolor" val="tx"/>
                    </a:ext>
                  </a:extLst>
                </a:hlinkClick>
              </a:rPr>
              <a:t>https://minmujeryeg.gob.cl/?p=49480</a:t>
            </a:r>
            <a:endParaRPr sz="1100" u="sng">
              <a:solidFill>
                <a:srgbClr val="0000FF"/>
              </a:solidFill>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Femicide? </a:t>
            </a:r>
            <a:endParaRPr/>
          </a:p>
        </p:txBody>
      </p:sp>
      <p:sp>
        <p:nvSpPr>
          <p:cNvPr id="67" name="Google Shape;67;p14"/>
          <p:cNvSpPr txBox="1">
            <a:spLocks noGrp="1"/>
          </p:cNvSpPr>
          <p:nvPr>
            <p:ph type="body" idx="1"/>
          </p:nvPr>
        </p:nvSpPr>
        <p:spPr>
          <a:xfrm>
            <a:off x="311700" y="1137225"/>
            <a:ext cx="5394000" cy="355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35"/>
              <a:buNone/>
            </a:pPr>
            <a:r>
              <a:rPr lang="en" sz="1400">
                <a:solidFill>
                  <a:schemeClr val="dk2"/>
                </a:solidFill>
                <a:latin typeface="Raleway"/>
                <a:ea typeface="Raleway"/>
                <a:cs typeface="Raleway"/>
                <a:sym typeface="Raleway"/>
              </a:rPr>
              <a:t>Defined as an </a:t>
            </a:r>
            <a:r>
              <a:rPr lang="en" sz="1400" b="1">
                <a:solidFill>
                  <a:schemeClr val="dk2"/>
                </a:solidFill>
                <a:latin typeface="Raleway"/>
                <a:ea typeface="Raleway"/>
                <a:cs typeface="Raleway"/>
                <a:sym typeface="Raleway"/>
              </a:rPr>
              <a:t>intentional killing</a:t>
            </a:r>
            <a:r>
              <a:rPr lang="en" sz="1400">
                <a:solidFill>
                  <a:schemeClr val="dk2"/>
                </a:solidFill>
                <a:latin typeface="Raleway"/>
                <a:ea typeface="Raleway"/>
                <a:cs typeface="Raleway"/>
                <a:sym typeface="Raleway"/>
              </a:rPr>
              <a:t> with a </a:t>
            </a:r>
            <a:r>
              <a:rPr lang="en" sz="1400" b="1">
                <a:solidFill>
                  <a:schemeClr val="dk2"/>
                </a:solidFill>
                <a:latin typeface="Raleway"/>
                <a:ea typeface="Raleway"/>
                <a:cs typeface="Raleway"/>
                <a:sym typeface="Raleway"/>
              </a:rPr>
              <a:t>gender-related</a:t>
            </a:r>
            <a:r>
              <a:rPr lang="en" sz="1400">
                <a:solidFill>
                  <a:schemeClr val="dk2"/>
                </a:solidFill>
                <a:latin typeface="Raleway"/>
                <a:ea typeface="Raleway"/>
                <a:cs typeface="Raleway"/>
                <a:sym typeface="Raleway"/>
              </a:rPr>
              <a:t> motivation (UN Women, 2023), </a:t>
            </a:r>
            <a:r>
              <a:rPr lang="en" sz="1400" b="1">
                <a:solidFill>
                  <a:schemeClr val="dk2"/>
                </a:solidFill>
                <a:latin typeface="Raleway"/>
                <a:ea typeface="Raleway"/>
                <a:cs typeface="Raleway"/>
                <a:sym typeface="Raleway"/>
              </a:rPr>
              <a:t>femicide</a:t>
            </a:r>
            <a:r>
              <a:rPr lang="en" sz="1400">
                <a:solidFill>
                  <a:schemeClr val="dk2"/>
                </a:solidFill>
                <a:latin typeface="Raleway"/>
                <a:ea typeface="Raleway"/>
                <a:cs typeface="Raleway"/>
                <a:sym typeface="Raleway"/>
              </a:rPr>
              <a:t>, killing women and girls because of their gender, is a growing issue globally and significantly impacts the lives of women and girls </a:t>
            </a:r>
            <a:r>
              <a:rPr lang="en" sz="1400" b="1">
                <a:solidFill>
                  <a:schemeClr val="dk2"/>
                </a:solidFill>
                <a:latin typeface="Raleway"/>
                <a:ea typeface="Raleway"/>
                <a:cs typeface="Raleway"/>
                <a:sym typeface="Raleway"/>
              </a:rPr>
              <a:t>worldwide</a:t>
            </a:r>
            <a:r>
              <a:rPr lang="en" sz="1400">
                <a:solidFill>
                  <a:schemeClr val="dk2"/>
                </a:solidFill>
                <a:latin typeface="Raleway"/>
                <a:ea typeface="Raleway"/>
                <a:cs typeface="Raleway"/>
                <a:sym typeface="Raleway"/>
              </a:rPr>
              <a:t> (Apakidze, 2024).</a:t>
            </a:r>
            <a:endParaRPr sz="1400">
              <a:solidFill>
                <a:schemeClr val="dk2"/>
              </a:solidFill>
              <a:latin typeface="Raleway"/>
              <a:ea typeface="Raleway"/>
              <a:cs typeface="Raleway"/>
              <a:sym typeface="Raleway"/>
            </a:endParaRPr>
          </a:p>
          <a:p>
            <a:pPr marL="0" lvl="0" indent="0" algn="l" rtl="0">
              <a:spcBef>
                <a:spcPts val="1200"/>
              </a:spcBef>
              <a:spcAft>
                <a:spcPts val="0"/>
              </a:spcAft>
              <a:buSzPts val="935"/>
              <a:buNone/>
            </a:pPr>
            <a:r>
              <a:rPr lang="en" sz="1400">
                <a:solidFill>
                  <a:schemeClr val="dk2"/>
                </a:solidFill>
                <a:latin typeface="Raleway"/>
                <a:ea typeface="Raleway"/>
                <a:cs typeface="Raleway"/>
                <a:sym typeface="Raleway"/>
              </a:rPr>
              <a:t>Femicide may be driven by stereotyped gender roles, discrimination towards women and girls, unequal </a:t>
            </a:r>
            <a:r>
              <a:rPr lang="en" sz="1400" b="1">
                <a:solidFill>
                  <a:schemeClr val="dk2"/>
                </a:solidFill>
                <a:latin typeface="Raleway"/>
                <a:ea typeface="Raleway"/>
                <a:cs typeface="Raleway"/>
                <a:sym typeface="Raleway"/>
              </a:rPr>
              <a:t>power relations </a:t>
            </a:r>
            <a:r>
              <a:rPr lang="en" sz="1400">
                <a:solidFill>
                  <a:schemeClr val="dk2"/>
                </a:solidFill>
                <a:latin typeface="Raleway"/>
                <a:ea typeface="Raleway"/>
                <a:cs typeface="Raleway"/>
                <a:sym typeface="Raleway"/>
              </a:rPr>
              <a:t>between women and men, or harmful social </a:t>
            </a:r>
            <a:r>
              <a:rPr lang="en" sz="1400" b="1">
                <a:solidFill>
                  <a:schemeClr val="dk2"/>
                </a:solidFill>
                <a:latin typeface="Raleway"/>
                <a:ea typeface="Raleway"/>
                <a:cs typeface="Raleway"/>
                <a:sym typeface="Raleway"/>
              </a:rPr>
              <a:t>norms</a:t>
            </a:r>
            <a:r>
              <a:rPr lang="en" sz="1400">
                <a:solidFill>
                  <a:schemeClr val="dk2"/>
                </a:solidFill>
                <a:latin typeface="Raleway"/>
                <a:ea typeface="Raleway"/>
                <a:cs typeface="Raleway"/>
                <a:sym typeface="Raleway"/>
              </a:rPr>
              <a:t> (UN Women, 2023). The Convention on Preventing and Combating Violence Against Women and Domestic Violence states that violence against women is a manifestation of </a:t>
            </a:r>
            <a:r>
              <a:rPr lang="en" sz="1400" b="1">
                <a:solidFill>
                  <a:schemeClr val="dk2"/>
                </a:solidFill>
                <a:latin typeface="Raleway"/>
                <a:ea typeface="Raleway"/>
                <a:cs typeface="Raleway"/>
                <a:sym typeface="Raleway"/>
              </a:rPr>
              <a:t>historically unequal power relations between the sexes</a:t>
            </a:r>
            <a:r>
              <a:rPr lang="en" sz="1400">
                <a:solidFill>
                  <a:schemeClr val="dk2"/>
                </a:solidFill>
                <a:latin typeface="Raleway"/>
                <a:ea typeface="Raleway"/>
                <a:cs typeface="Raleway"/>
                <a:sym typeface="Raleway"/>
              </a:rPr>
              <a:t>. </a:t>
            </a:r>
            <a:endParaRPr sz="1400">
              <a:solidFill>
                <a:schemeClr val="dk2"/>
              </a:solidFill>
              <a:latin typeface="Raleway"/>
              <a:ea typeface="Raleway"/>
              <a:cs typeface="Raleway"/>
              <a:sym typeface="Raleway"/>
            </a:endParaRPr>
          </a:p>
          <a:p>
            <a:pPr marL="0" lvl="0" indent="0" algn="l" rtl="0">
              <a:spcBef>
                <a:spcPts val="1200"/>
              </a:spcBef>
              <a:spcAft>
                <a:spcPts val="1200"/>
              </a:spcAft>
              <a:buSzPts val="935"/>
              <a:buNone/>
            </a:pPr>
            <a:endParaRPr sz="1400">
              <a:solidFill>
                <a:schemeClr val="dk2"/>
              </a:solidFill>
              <a:latin typeface="Raleway"/>
              <a:ea typeface="Raleway"/>
              <a:cs typeface="Raleway"/>
              <a:sym typeface="Raleway"/>
            </a:endParaRPr>
          </a:p>
        </p:txBody>
      </p:sp>
      <p:pic>
        <p:nvPicPr>
          <p:cNvPr id="68" name="Google Shape;68;p14"/>
          <p:cNvPicPr preferRelativeResize="0"/>
          <p:nvPr/>
        </p:nvPicPr>
        <p:blipFill>
          <a:blip r:embed="rId3">
            <a:alphaModFix amt="39000"/>
          </a:blip>
          <a:stretch>
            <a:fillRect/>
          </a:stretch>
        </p:blipFill>
        <p:spPr>
          <a:xfrm flipH="1">
            <a:off x="4572002" y="980550"/>
            <a:ext cx="4798748" cy="3597798"/>
          </a:xfrm>
          <a:prstGeom prst="rect">
            <a:avLst/>
          </a:prstGeom>
          <a:noFill/>
          <a:ln>
            <a:noFill/>
          </a:ln>
        </p:spPr>
      </p:pic>
      <p:pic>
        <p:nvPicPr>
          <p:cNvPr id="69" name="Google Shape;69;p14"/>
          <p:cNvPicPr preferRelativeResize="0"/>
          <p:nvPr/>
        </p:nvPicPr>
        <p:blipFill>
          <a:blip r:embed="rId4">
            <a:alphaModFix amt="56000"/>
          </a:blip>
          <a:stretch>
            <a:fillRect/>
          </a:stretch>
        </p:blipFill>
        <p:spPr>
          <a:xfrm flipH="1">
            <a:off x="6286427" y="1379988"/>
            <a:ext cx="3187048" cy="324407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cxnSp>
        <p:nvCxnSpPr>
          <p:cNvPr id="74" name="Google Shape;74;p15"/>
          <p:cNvCxnSpPr/>
          <p:nvPr/>
        </p:nvCxnSpPr>
        <p:spPr>
          <a:xfrm>
            <a:off x="852825" y="2689025"/>
            <a:ext cx="1196100" cy="0"/>
          </a:xfrm>
          <a:prstGeom prst="straightConnector1">
            <a:avLst/>
          </a:prstGeom>
          <a:noFill/>
          <a:ln w="114300" cap="flat" cmpd="sng">
            <a:solidFill>
              <a:srgbClr val="EA9999"/>
            </a:solidFill>
            <a:prstDash val="solid"/>
            <a:round/>
            <a:headEnd type="none" w="med" len="med"/>
            <a:tailEnd type="none" w="med" len="med"/>
          </a:ln>
        </p:spPr>
      </p:cxnSp>
      <p:cxnSp>
        <p:nvCxnSpPr>
          <p:cNvPr id="75" name="Google Shape;75;p15"/>
          <p:cNvCxnSpPr/>
          <p:nvPr/>
        </p:nvCxnSpPr>
        <p:spPr>
          <a:xfrm>
            <a:off x="852825" y="2969175"/>
            <a:ext cx="1284900" cy="0"/>
          </a:xfrm>
          <a:prstGeom prst="straightConnector1">
            <a:avLst/>
          </a:prstGeom>
          <a:noFill/>
          <a:ln w="114300" cap="flat" cmpd="sng">
            <a:solidFill>
              <a:srgbClr val="EA9999"/>
            </a:solidFill>
            <a:prstDash val="solid"/>
            <a:round/>
            <a:headEnd type="none" w="med" len="med"/>
            <a:tailEnd type="none" w="med" len="med"/>
          </a:ln>
        </p:spPr>
      </p:cxnSp>
      <p:cxnSp>
        <p:nvCxnSpPr>
          <p:cNvPr id="76" name="Google Shape;76;p15"/>
          <p:cNvCxnSpPr/>
          <p:nvPr/>
        </p:nvCxnSpPr>
        <p:spPr>
          <a:xfrm>
            <a:off x="852825" y="3292875"/>
            <a:ext cx="897000" cy="0"/>
          </a:xfrm>
          <a:prstGeom prst="straightConnector1">
            <a:avLst/>
          </a:prstGeom>
          <a:noFill/>
          <a:ln w="114300" cap="flat" cmpd="sng">
            <a:solidFill>
              <a:srgbClr val="EA9999"/>
            </a:solidFill>
            <a:prstDash val="solid"/>
            <a:round/>
            <a:headEnd type="none" w="med" len="med"/>
            <a:tailEnd type="none" w="med" len="med"/>
          </a:ln>
        </p:spPr>
      </p:cxnSp>
      <p:cxnSp>
        <p:nvCxnSpPr>
          <p:cNvPr id="77" name="Google Shape;77;p15"/>
          <p:cNvCxnSpPr/>
          <p:nvPr/>
        </p:nvCxnSpPr>
        <p:spPr>
          <a:xfrm>
            <a:off x="852825" y="2414775"/>
            <a:ext cx="1749900" cy="0"/>
          </a:xfrm>
          <a:prstGeom prst="straightConnector1">
            <a:avLst/>
          </a:prstGeom>
          <a:noFill/>
          <a:ln w="114300" cap="flat" cmpd="sng">
            <a:solidFill>
              <a:srgbClr val="EA9999"/>
            </a:solidFill>
            <a:prstDash val="solid"/>
            <a:round/>
            <a:headEnd type="none" w="med" len="med"/>
            <a:tailEnd type="none" w="med" len="med"/>
          </a:ln>
        </p:spPr>
      </p:cxnSp>
      <p:sp>
        <p:nvSpPr>
          <p:cNvPr id="78" name="Google Shape;78;p15"/>
          <p:cNvSpPr/>
          <p:nvPr/>
        </p:nvSpPr>
        <p:spPr>
          <a:xfrm>
            <a:off x="4080600" y="445025"/>
            <a:ext cx="5063400" cy="4404000"/>
          </a:xfrm>
          <a:prstGeom prst="rect">
            <a:avLst/>
          </a:prstGeom>
          <a:solidFill>
            <a:srgbClr val="FFFFFF">
              <a:alpha val="70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79" name="Google Shape;79;p15"/>
          <p:cNvSpPr txBox="1">
            <a:spLocks noGrp="1"/>
          </p:cNvSpPr>
          <p:nvPr>
            <p:ph type="title"/>
          </p:nvPr>
        </p:nvSpPr>
        <p:spPr>
          <a:xfrm>
            <a:off x="311700" y="1290500"/>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 Collection</a:t>
            </a:r>
            <a:endParaRPr/>
          </a:p>
        </p:txBody>
      </p:sp>
      <p:sp>
        <p:nvSpPr>
          <p:cNvPr id="80" name="Google Shape;80;p15"/>
          <p:cNvSpPr txBox="1"/>
          <p:nvPr/>
        </p:nvSpPr>
        <p:spPr>
          <a:xfrm>
            <a:off x="311700" y="2128675"/>
            <a:ext cx="2610000" cy="17676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Clr>
                <a:schemeClr val="dk2"/>
              </a:buClr>
              <a:buSzPts val="1700"/>
              <a:buFont typeface="Raleway"/>
              <a:buChar char="❏"/>
            </a:pPr>
            <a:r>
              <a:rPr lang="en" sz="1700">
                <a:solidFill>
                  <a:schemeClr val="dk2"/>
                </a:solidFill>
                <a:latin typeface="Raleway"/>
                <a:ea typeface="Raleway"/>
                <a:cs typeface="Raleway"/>
                <a:sym typeface="Raleway"/>
              </a:rPr>
              <a:t>Document analysis</a:t>
            </a:r>
            <a:endParaRPr sz="1700">
              <a:solidFill>
                <a:schemeClr val="dk2"/>
              </a:solidFill>
              <a:latin typeface="Raleway"/>
              <a:ea typeface="Raleway"/>
              <a:cs typeface="Raleway"/>
              <a:sym typeface="Raleway"/>
            </a:endParaRPr>
          </a:p>
          <a:p>
            <a:pPr marL="457200" lvl="0" indent="-336550" algn="l" rtl="0">
              <a:lnSpc>
                <a:spcPct val="115000"/>
              </a:lnSpc>
              <a:spcBef>
                <a:spcPts val="0"/>
              </a:spcBef>
              <a:spcAft>
                <a:spcPts val="0"/>
              </a:spcAft>
              <a:buClr>
                <a:schemeClr val="dk2"/>
              </a:buClr>
              <a:buSzPts val="1700"/>
              <a:buFont typeface="Raleway"/>
              <a:buChar char="❏"/>
            </a:pPr>
            <a:r>
              <a:rPr lang="en" sz="1700">
                <a:solidFill>
                  <a:schemeClr val="dk2"/>
                </a:solidFill>
                <a:latin typeface="Raleway"/>
                <a:ea typeface="Raleway"/>
                <a:cs typeface="Raleway"/>
                <a:sym typeface="Raleway"/>
              </a:rPr>
              <a:t>Case studies</a:t>
            </a:r>
            <a:endParaRPr sz="1700">
              <a:solidFill>
                <a:schemeClr val="dk2"/>
              </a:solidFill>
              <a:latin typeface="Raleway"/>
              <a:ea typeface="Raleway"/>
              <a:cs typeface="Raleway"/>
              <a:sym typeface="Raleway"/>
            </a:endParaRPr>
          </a:p>
          <a:p>
            <a:pPr marL="457200" lvl="0" indent="-336550" algn="l" rtl="0">
              <a:lnSpc>
                <a:spcPct val="115000"/>
              </a:lnSpc>
              <a:spcBef>
                <a:spcPts val="0"/>
              </a:spcBef>
              <a:spcAft>
                <a:spcPts val="0"/>
              </a:spcAft>
              <a:buClr>
                <a:schemeClr val="dk2"/>
              </a:buClr>
              <a:buSzPts val="1700"/>
              <a:buFont typeface="Raleway"/>
              <a:buChar char="❏"/>
            </a:pPr>
            <a:r>
              <a:rPr lang="en" sz="1700">
                <a:solidFill>
                  <a:schemeClr val="dk2"/>
                </a:solidFill>
                <a:latin typeface="Raleway"/>
                <a:ea typeface="Raleway"/>
                <a:cs typeface="Raleway"/>
                <a:sym typeface="Raleway"/>
              </a:rPr>
              <a:t>Desk research</a:t>
            </a:r>
            <a:endParaRPr sz="1700">
              <a:solidFill>
                <a:schemeClr val="dk2"/>
              </a:solidFill>
              <a:latin typeface="Raleway"/>
              <a:ea typeface="Raleway"/>
              <a:cs typeface="Raleway"/>
              <a:sym typeface="Raleway"/>
            </a:endParaRPr>
          </a:p>
          <a:p>
            <a:pPr marL="457200" lvl="0" indent="-336550" algn="l" rtl="0">
              <a:lnSpc>
                <a:spcPct val="115000"/>
              </a:lnSpc>
              <a:spcBef>
                <a:spcPts val="0"/>
              </a:spcBef>
              <a:spcAft>
                <a:spcPts val="0"/>
              </a:spcAft>
              <a:buClr>
                <a:schemeClr val="dk2"/>
              </a:buClr>
              <a:buSzPts val="1700"/>
              <a:buFont typeface="Raleway"/>
              <a:buChar char="❏"/>
            </a:pPr>
            <a:r>
              <a:rPr lang="en" sz="1700">
                <a:solidFill>
                  <a:schemeClr val="dk2"/>
                </a:solidFill>
                <a:latin typeface="Raleway"/>
                <a:ea typeface="Raleway"/>
                <a:cs typeface="Raleway"/>
                <a:sym typeface="Raleway"/>
              </a:rPr>
              <a:t>Interview</a:t>
            </a:r>
            <a:endParaRPr sz="1700">
              <a:solidFill>
                <a:schemeClr val="dk2"/>
              </a:solidFill>
              <a:latin typeface="Raleway"/>
              <a:ea typeface="Raleway"/>
              <a:cs typeface="Raleway"/>
              <a:sym typeface="Raleway"/>
            </a:endParaRPr>
          </a:p>
        </p:txBody>
      </p:sp>
      <p:sp>
        <p:nvSpPr>
          <p:cNvPr id="81" name="Google Shape;81;p15"/>
          <p:cNvSpPr txBox="1"/>
          <p:nvPr/>
        </p:nvSpPr>
        <p:spPr>
          <a:xfrm>
            <a:off x="4393475" y="729075"/>
            <a:ext cx="4365000" cy="3992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300" b="1">
                <a:solidFill>
                  <a:srgbClr val="353535"/>
                </a:solidFill>
                <a:latin typeface="Raleway"/>
                <a:ea typeface="Raleway"/>
                <a:cs typeface="Raleway"/>
                <a:sym typeface="Raleway"/>
              </a:rPr>
              <a:t>Identifying Femicide</a:t>
            </a:r>
            <a:r>
              <a:rPr lang="en" sz="1300">
                <a:solidFill>
                  <a:srgbClr val="353535"/>
                </a:solidFill>
                <a:latin typeface="Raleway"/>
                <a:ea typeface="Raleway"/>
                <a:cs typeface="Raleway"/>
                <a:sym typeface="Raleway"/>
              </a:rPr>
              <a:t>: Killing of women and girls because of their gender, which can take the form of, inter alia:</a:t>
            </a:r>
            <a:endParaRPr sz="1300">
              <a:solidFill>
                <a:srgbClr val="353535"/>
              </a:solidFill>
              <a:latin typeface="Raleway"/>
              <a:ea typeface="Raleway"/>
              <a:cs typeface="Raleway"/>
              <a:sym typeface="Raleway"/>
            </a:endParaRPr>
          </a:p>
          <a:p>
            <a:pPr marL="457200" lvl="0" indent="-292100" algn="l" rtl="0">
              <a:lnSpc>
                <a:spcPct val="115000"/>
              </a:lnSpc>
              <a:spcBef>
                <a:spcPts val="1200"/>
              </a:spcBef>
              <a:spcAft>
                <a:spcPts val="0"/>
              </a:spcAft>
              <a:buClr>
                <a:srgbClr val="353535"/>
              </a:buClr>
              <a:buSzPts val="1000"/>
              <a:buFont typeface="Raleway"/>
              <a:buChar char="●"/>
            </a:pPr>
            <a:r>
              <a:rPr lang="en" sz="1000">
                <a:solidFill>
                  <a:srgbClr val="353535"/>
                </a:solidFill>
                <a:latin typeface="Raleway"/>
                <a:ea typeface="Raleway"/>
                <a:cs typeface="Raleway"/>
                <a:sym typeface="Raleway"/>
              </a:rPr>
              <a:t>the murder of women as a result of intimate partner violence;</a:t>
            </a:r>
            <a:endParaRPr sz="1000">
              <a:solidFill>
                <a:srgbClr val="353535"/>
              </a:solidFill>
              <a:latin typeface="Raleway"/>
              <a:ea typeface="Raleway"/>
              <a:cs typeface="Raleway"/>
              <a:sym typeface="Raleway"/>
            </a:endParaRPr>
          </a:p>
          <a:p>
            <a:pPr marL="457200" lvl="0" indent="-292100" algn="l" rtl="0">
              <a:lnSpc>
                <a:spcPct val="115000"/>
              </a:lnSpc>
              <a:spcBef>
                <a:spcPts val="0"/>
              </a:spcBef>
              <a:spcAft>
                <a:spcPts val="0"/>
              </a:spcAft>
              <a:buClr>
                <a:srgbClr val="353535"/>
              </a:buClr>
              <a:buSzPts val="1000"/>
              <a:buFont typeface="Raleway"/>
              <a:buChar char="●"/>
            </a:pPr>
            <a:r>
              <a:rPr lang="en" sz="1000">
                <a:solidFill>
                  <a:srgbClr val="353535"/>
                </a:solidFill>
                <a:latin typeface="Raleway"/>
                <a:ea typeface="Raleway"/>
                <a:cs typeface="Raleway"/>
                <a:sym typeface="Raleway"/>
              </a:rPr>
              <a:t>the torture and misogynist slaying of women </a:t>
            </a:r>
            <a:endParaRPr sz="1000">
              <a:solidFill>
                <a:srgbClr val="353535"/>
              </a:solidFill>
              <a:latin typeface="Raleway"/>
              <a:ea typeface="Raleway"/>
              <a:cs typeface="Raleway"/>
              <a:sym typeface="Raleway"/>
            </a:endParaRPr>
          </a:p>
          <a:p>
            <a:pPr marL="457200" lvl="0" indent="-292100" algn="l" rtl="0">
              <a:lnSpc>
                <a:spcPct val="115000"/>
              </a:lnSpc>
              <a:spcBef>
                <a:spcPts val="0"/>
              </a:spcBef>
              <a:spcAft>
                <a:spcPts val="0"/>
              </a:spcAft>
              <a:buClr>
                <a:srgbClr val="353535"/>
              </a:buClr>
              <a:buSzPts val="1000"/>
              <a:buFont typeface="Raleway"/>
              <a:buChar char="●"/>
            </a:pPr>
            <a:r>
              <a:rPr lang="en" sz="1000">
                <a:solidFill>
                  <a:srgbClr val="353535"/>
                </a:solidFill>
                <a:latin typeface="Raleway"/>
                <a:ea typeface="Raleway"/>
                <a:cs typeface="Raleway"/>
                <a:sym typeface="Raleway"/>
              </a:rPr>
              <a:t>killing of women and girls in the name of “honour”;</a:t>
            </a:r>
            <a:endParaRPr sz="1000">
              <a:solidFill>
                <a:srgbClr val="353535"/>
              </a:solidFill>
              <a:latin typeface="Raleway"/>
              <a:ea typeface="Raleway"/>
              <a:cs typeface="Raleway"/>
              <a:sym typeface="Raleway"/>
            </a:endParaRPr>
          </a:p>
          <a:p>
            <a:pPr marL="457200" lvl="0" indent="-292100" algn="l" rtl="0">
              <a:lnSpc>
                <a:spcPct val="115000"/>
              </a:lnSpc>
              <a:spcBef>
                <a:spcPts val="0"/>
              </a:spcBef>
              <a:spcAft>
                <a:spcPts val="0"/>
              </a:spcAft>
              <a:buClr>
                <a:srgbClr val="353535"/>
              </a:buClr>
              <a:buSzPts val="1000"/>
              <a:buFont typeface="Raleway"/>
              <a:buChar char="●"/>
            </a:pPr>
            <a:r>
              <a:rPr lang="en" sz="1000">
                <a:solidFill>
                  <a:srgbClr val="353535"/>
                </a:solidFill>
                <a:latin typeface="Raleway"/>
                <a:ea typeface="Raleway"/>
                <a:cs typeface="Raleway"/>
                <a:sym typeface="Raleway"/>
              </a:rPr>
              <a:t>targeted killing of women and girls in the context of armed conflict;</a:t>
            </a:r>
            <a:endParaRPr sz="1000">
              <a:solidFill>
                <a:srgbClr val="353535"/>
              </a:solidFill>
              <a:latin typeface="Raleway"/>
              <a:ea typeface="Raleway"/>
              <a:cs typeface="Raleway"/>
              <a:sym typeface="Raleway"/>
            </a:endParaRPr>
          </a:p>
          <a:p>
            <a:pPr marL="457200" lvl="0" indent="-292100" algn="l" rtl="0">
              <a:lnSpc>
                <a:spcPct val="115000"/>
              </a:lnSpc>
              <a:spcBef>
                <a:spcPts val="0"/>
              </a:spcBef>
              <a:spcAft>
                <a:spcPts val="0"/>
              </a:spcAft>
              <a:buClr>
                <a:srgbClr val="353535"/>
              </a:buClr>
              <a:buSzPts val="1000"/>
              <a:buFont typeface="Raleway"/>
              <a:buChar char="●"/>
            </a:pPr>
            <a:r>
              <a:rPr lang="en" sz="1000">
                <a:solidFill>
                  <a:srgbClr val="353535"/>
                </a:solidFill>
                <a:latin typeface="Raleway"/>
                <a:ea typeface="Raleway"/>
                <a:cs typeface="Raleway"/>
                <a:sym typeface="Raleway"/>
              </a:rPr>
              <a:t>dowry-related killings of women;</a:t>
            </a:r>
            <a:endParaRPr sz="1000">
              <a:solidFill>
                <a:srgbClr val="353535"/>
              </a:solidFill>
              <a:latin typeface="Raleway"/>
              <a:ea typeface="Raleway"/>
              <a:cs typeface="Raleway"/>
              <a:sym typeface="Raleway"/>
            </a:endParaRPr>
          </a:p>
          <a:p>
            <a:pPr marL="457200" lvl="0" indent="-292100" algn="l" rtl="0">
              <a:lnSpc>
                <a:spcPct val="115000"/>
              </a:lnSpc>
              <a:spcBef>
                <a:spcPts val="0"/>
              </a:spcBef>
              <a:spcAft>
                <a:spcPts val="0"/>
              </a:spcAft>
              <a:buClr>
                <a:srgbClr val="353535"/>
              </a:buClr>
              <a:buSzPts val="1000"/>
              <a:buFont typeface="Raleway"/>
              <a:buChar char="●"/>
            </a:pPr>
            <a:r>
              <a:rPr lang="en" sz="1000">
                <a:solidFill>
                  <a:srgbClr val="353535"/>
                </a:solidFill>
                <a:latin typeface="Raleway"/>
                <a:ea typeface="Raleway"/>
                <a:cs typeface="Raleway"/>
                <a:sym typeface="Raleway"/>
              </a:rPr>
              <a:t>killing of women and girls because of their sexual orientation and gender identity;</a:t>
            </a:r>
            <a:endParaRPr sz="1000">
              <a:solidFill>
                <a:srgbClr val="353535"/>
              </a:solidFill>
              <a:latin typeface="Raleway"/>
              <a:ea typeface="Raleway"/>
              <a:cs typeface="Raleway"/>
              <a:sym typeface="Raleway"/>
            </a:endParaRPr>
          </a:p>
          <a:p>
            <a:pPr marL="457200" lvl="0" indent="-292100" algn="l" rtl="0">
              <a:lnSpc>
                <a:spcPct val="115000"/>
              </a:lnSpc>
              <a:spcBef>
                <a:spcPts val="0"/>
              </a:spcBef>
              <a:spcAft>
                <a:spcPts val="0"/>
              </a:spcAft>
              <a:buClr>
                <a:srgbClr val="353535"/>
              </a:buClr>
              <a:buSzPts val="1000"/>
              <a:buFont typeface="Raleway"/>
              <a:buChar char="●"/>
            </a:pPr>
            <a:r>
              <a:rPr lang="en" sz="1000">
                <a:solidFill>
                  <a:srgbClr val="353535"/>
                </a:solidFill>
                <a:latin typeface="Raleway"/>
                <a:ea typeface="Raleway"/>
                <a:cs typeface="Raleway"/>
                <a:sym typeface="Raleway"/>
              </a:rPr>
              <a:t>the killing of aboriginal and indigenous women and girls because of their gender;</a:t>
            </a:r>
            <a:endParaRPr sz="1000">
              <a:solidFill>
                <a:srgbClr val="353535"/>
              </a:solidFill>
              <a:latin typeface="Raleway"/>
              <a:ea typeface="Raleway"/>
              <a:cs typeface="Raleway"/>
              <a:sym typeface="Raleway"/>
            </a:endParaRPr>
          </a:p>
          <a:p>
            <a:pPr marL="457200" lvl="0" indent="-292100" algn="l" rtl="0">
              <a:lnSpc>
                <a:spcPct val="115000"/>
              </a:lnSpc>
              <a:spcBef>
                <a:spcPts val="0"/>
              </a:spcBef>
              <a:spcAft>
                <a:spcPts val="0"/>
              </a:spcAft>
              <a:buClr>
                <a:srgbClr val="353535"/>
              </a:buClr>
              <a:buSzPts val="1000"/>
              <a:buFont typeface="Raleway"/>
              <a:buChar char="●"/>
            </a:pPr>
            <a:r>
              <a:rPr lang="en" sz="1000">
                <a:solidFill>
                  <a:srgbClr val="353535"/>
                </a:solidFill>
                <a:latin typeface="Raleway"/>
                <a:ea typeface="Raleway"/>
                <a:cs typeface="Raleway"/>
                <a:sym typeface="Raleway"/>
              </a:rPr>
              <a:t>female infanticide and gender-based sex selection foeticide;</a:t>
            </a:r>
            <a:endParaRPr sz="1000">
              <a:solidFill>
                <a:srgbClr val="353535"/>
              </a:solidFill>
              <a:latin typeface="Raleway"/>
              <a:ea typeface="Raleway"/>
              <a:cs typeface="Raleway"/>
              <a:sym typeface="Raleway"/>
            </a:endParaRPr>
          </a:p>
          <a:p>
            <a:pPr marL="457200" lvl="0" indent="-292100" algn="l" rtl="0">
              <a:lnSpc>
                <a:spcPct val="115000"/>
              </a:lnSpc>
              <a:spcBef>
                <a:spcPts val="0"/>
              </a:spcBef>
              <a:spcAft>
                <a:spcPts val="0"/>
              </a:spcAft>
              <a:buClr>
                <a:srgbClr val="353535"/>
              </a:buClr>
              <a:buSzPts val="1000"/>
              <a:buFont typeface="Raleway"/>
              <a:buChar char="●"/>
            </a:pPr>
            <a:r>
              <a:rPr lang="en" sz="1000">
                <a:solidFill>
                  <a:srgbClr val="353535"/>
                </a:solidFill>
                <a:latin typeface="Raleway"/>
                <a:ea typeface="Raleway"/>
                <a:cs typeface="Raleway"/>
                <a:sym typeface="Raleway"/>
              </a:rPr>
              <a:t>genital mutilation related deaths;</a:t>
            </a:r>
            <a:endParaRPr sz="1000">
              <a:solidFill>
                <a:srgbClr val="353535"/>
              </a:solidFill>
              <a:latin typeface="Raleway"/>
              <a:ea typeface="Raleway"/>
              <a:cs typeface="Raleway"/>
              <a:sym typeface="Raleway"/>
            </a:endParaRPr>
          </a:p>
          <a:p>
            <a:pPr marL="457200" lvl="0" indent="-292100" algn="l" rtl="0">
              <a:lnSpc>
                <a:spcPct val="115000"/>
              </a:lnSpc>
              <a:spcBef>
                <a:spcPts val="0"/>
              </a:spcBef>
              <a:spcAft>
                <a:spcPts val="0"/>
              </a:spcAft>
              <a:buClr>
                <a:srgbClr val="353535"/>
              </a:buClr>
              <a:buSzPts val="1000"/>
              <a:buFont typeface="Raleway"/>
              <a:buChar char="●"/>
            </a:pPr>
            <a:r>
              <a:rPr lang="en" sz="1000">
                <a:solidFill>
                  <a:srgbClr val="353535"/>
                </a:solidFill>
                <a:latin typeface="Raleway"/>
                <a:ea typeface="Raleway"/>
                <a:cs typeface="Raleway"/>
                <a:sym typeface="Raleway"/>
              </a:rPr>
              <a:t>accusations of witchcraft; and</a:t>
            </a:r>
            <a:endParaRPr sz="1000">
              <a:solidFill>
                <a:srgbClr val="353535"/>
              </a:solidFill>
              <a:latin typeface="Raleway"/>
              <a:ea typeface="Raleway"/>
              <a:cs typeface="Raleway"/>
              <a:sym typeface="Raleway"/>
            </a:endParaRPr>
          </a:p>
          <a:p>
            <a:pPr marL="457200" lvl="0" indent="-292100" algn="l" rtl="0">
              <a:lnSpc>
                <a:spcPct val="115000"/>
              </a:lnSpc>
              <a:spcBef>
                <a:spcPts val="0"/>
              </a:spcBef>
              <a:spcAft>
                <a:spcPts val="0"/>
              </a:spcAft>
              <a:buClr>
                <a:srgbClr val="353535"/>
              </a:buClr>
              <a:buSzPts val="1000"/>
              <a:buFont typeface="Raleway"/>
              <a:buChar char="●"/>
            </a:pPr>
            <a:r>
              <a:rPr lang="en" sz="1000">
                <a:solidFill>
                  <a:srgbClr val="353535"/>
                </a:solidFill>
                <a:latin typeface="Raleway"/>
                <a:ea typeface="Raleway"/>
                <a:cs typeface="Raleway"/>
                <a:sym typeface="Raleway"/>
              </a:rPr>
              <a:t>other femicides connected with gangs, organized crime, drug dealers, human trafficking and the proliferation of small arms.</a:t>
            </a:r>
            <a:endParaRPr sz="1000">
              <a:solidFill>
                <a:srgbClr val="353535"/>
              </a:solidFill>
              <a:latin typeface="Raleway"/>
              <a:ea typeface="Raleway"/>
              <a:cs typeface="Raleway"/>
              <a:sym typeface="Raleway"/>
            </a:endParaRPr>
          </a:p>
          <a:p>
            <a:pPr marL="0" lvl="0" indent="0" algn="r" rtl="0">
              <a:lnSpc>
                <a:spcPct val="115000"/>
              </a:lnSpc>
              <a:spcBef>
                <a:spcPts val="1200"/>
              </a:spcBef>
              <a:spcAft>
                <a:spcPts val="1200"/>
              </a:spcAft>
              <a:buNone/>
            </a:pPr>
            <a:r>
              <a:rPr lang="en" sz="1000">
                <a:solidFill>
                  <a:srgbClr val="353535"/>
                </a:solidFill>
                <a:latin typeface="Raleway"/>
                <a:ea typeface="Raleway"/>
                <a:cs typeface="Raleway"/>
                <a:sym typeface="Raleway"/>
              </a:rPr>
              <a:t>– European Institute of Gender Equality (2024) </a:t>
            </a:r>
            <a:endParaRPr sz="1000">
              <a:solidFill>
                <a:srgbClr val="353535"/>
              </a:solidFill>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6"/>
          <p:cNvPicPr preferRelativeResize="0"/>
          <p:nvPr/>
        </p:nvPicPr>
        <p:blipFill>
          <a:blip r:embed="rId3">
            <a:alphaModFix/>
          </a:blip>
          <a:stretch>
            <a:fillRect/>
          </a:stretch>
        </p:blipFill>
        <p:spPr>
          <a:xfrm>
            <a:off x="626075" y="993137"/>
            <a:ext cx="7891860" cy="4150174"/>
          </a:xfrm>
          <a:prstGeom prst="rect">
            <a:avLst/>
          </a:prstGeom>
          <a:noFill/>
          <a:ln>
            <a:noFill/>
          </a:ln>
        </p:spPr>
      </p:pic>
      <p:sp>
        <p:nvSpPr>
          <p:cNvPr id="87" name="Google Shape;87;p16"/>
          <p:cNvSpPr txBox="1">
            <a:spLocks noGrp="1"/>
          </p:cNvSpPr>
          <p:nvPr>
            <p:ph type="title"/>
          </p:nvPr>
        </p:nvSpPr>
        <p:spPr>
          <a:xfrm>
            <a:off x="2444925" y="223500"/>
            <a:ext cx="4289700" cy="548100"/>
          </a:xfrm>
          <a:prstGeom prst="rect">
            <a:avLst/>
          </a:prstGeom>
          <a:no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Local Contexts</a:t>
            </a:r>
            <a:endParaRPr/>
          </a:p>
        </p:txBody>
      </p:sp>
      <p:sp>
        <p:nvSpPr>
          <p:cNvPr id="88" name="Google Shape;88;p16"/>
          <p:cNvSpPr/>
          <p:nvPr/>
        </p:nvSpPr>
        <p:spPr>
          <a:xfrm>
            <a:off x="3234300" y="993175"/>
            <a:ext cx="2675400" cy="3881400"/>
          </a:xfrm>
          <a:prstGeom prst="rect">
            <a:avLst/>
          </a:prstGeom>
          <a:solidFill>
            <a:srgbClr val="FFFFFF">
              <a:alpha val="70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89" name="Google Shape;89;p16"/>
          <p:cNvSpPr txBox="1">
            <a:spLocks noGrp="1"/>
          </p:cNvSpPr>
          <p:nvPr>
            <p:ph type="body" idx="1"/>
          </p:nvPr>
        </p:nvSpPr>
        <p:spPr>
          <a:xfrm>
            <a:off x="3298275" y="1152475"/>
            <a:ext cx="2583000" cy="3722100"/>
          </a:xfrm>
          <a:prstGeom prst="rect">
            <a:avLst/>
          </a:prstGeom>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en" b="1">
                <a:solidFill>
                  <a:schemeClr val="dk2"/>
                </a:solidFill>
                <a:latin typeface="Raleway"/>
                <a:ea typeface="Raleway"/>
                <a:cs typeface="Raleway"/>
                <a:sym typeface="Raleway"/>
              </a:rPr>
              <a:t>China</a:t>
            </a:r>
            <a:endParaRPr sz="1200">
              <a:solidFill>
                <a:schemeClr val="dk2"/>
              </a:solidFill>
              <a:latin typeface="Raleway"/>
              <a:ea typeface="Raleway"/>
              <a:cs typeface="Raleway"/>
              <a:sym typeface="Raleway"/>
            </a:endParaRPr>
          </a:p>
          <a:p>
            <a:pPr marL="0" lvl="0" indent="0" algn="l" rtl="0">
              <a:spcBef>
                <a:spcPts val="1200"/>
              </a:spcBef>
              <a:spcAft>
                <a:spcPts val="0"/>
              </a:spcAft>
              <a:buNone/>
            </a:pPr>
            <a:r>
              <a:rPr lang="en" sz="1200">
                <a:solidFill>
                  <a:schemeClr val="dk2"/>
                </a:solidFill>
                <a:latin typeface="Raleway"/>
                <a:ea typeface="Raleway"/>
                <a:cs typeface="Raleway"/>
                <a:sym typeface="Raleway"/>
              </a:rPr>
              <a:t>- Over half of femicide suspects are intimate partner and/or family member</a:t>
            </a:r>
            <a:endParaRPr sz="1200">
              <a:solidFill>
                <a:schemeClr val="dk2"/>
              </a:solidFill>
              <a:latin typeface="Raleway"/>
              <a:ea typeface="Raleway"/>
              <a:cs typeface="Raleway"/>
              <a:sym typeface="Raleway"/>
            </a:endParaRPr>
          </a:p>
          <a:p>
            <a:pPr marL="0" lvl="0" indent="0" algn="l" rtl="0">
              <a:spcBef>
                <a:spcPts val="1200"/>
              </a:spcBef>
              <a:spcAft>
                <a:spcPts val="0"/>
              </a:spcAft>
              <a:buNone/>
            </a:pPr>
            <a:r>
              <a:rPr lang="en" sz="1200">
                <a:solidFill>
                  <a:schemeClr val="dk2"/>
                </a:solidFill>
                <a:latin typeface="Raleway"/>
                <a:ea typeface="Raleway"/>
                <a:cs typeface="Raleway"/>
                <a:sym typeface="Raleway"/>
              </a:rPr>
              <a:t>- From 2016 to end of 2023, the public security bureau in a western province have received an average of 2,400-3,600 cases of domestic violence each year</a:t>
            </a:r>
            <a:r>
              <a:rPr lang="en" sz="1200" b="1">
                <a:solidFill>
                  <a:schemeClr val="dk2"/>
                </a:solidFill>
                <a:latin typeface="Raleway"/>
                <a:ea typeface="Raleway"/>
                <a:cs typeface="Raleway"/>
                <a:sym typeface="Raleway"/>
              </a:rPr>
              <a:t> </a:t>
            </a:r>
            <a:r>
              <a:rPr lang="en" sz="1200">
                <a:solidFill>
                  <a:schemeClr val="dk2"/>
                </a:solidFill>
                <a:latin typeface="Raleway"/>
                <a:ea typeface="Raleway"/>
                <a:cs typeface="Raleway"/>
                <a:sym typeface="Raleway"/>
              </a:rPr>
              <a:t>that include severe violence such as homicide.</a:t>
            </a:r>
            <a:endParaRPr sz="1200">
              <a:solidFill>
                <a:schemeClr val="dk2"/>
              </a:solidFill>
              <a:latin typeface="Raleway"/>
              <a:ea typeface="Raleway"/>
              <a:cs typeface="Raleway"/>
              <a:sym typeface="Raleway"/>
            </a:endParaRPr>
          </a:p>
          <a:p>
            <a:pPr marL="0" lvl="0" indent="0" algn="l" rtl="0">
              <a:spcBef>
                <a:spcPts val="1200"/>
              </a:spcBef>
              <a:spcAft>
                <a:spcPts val="0"/>
              </a:spcAft>
              <a:buNone/>
            </a:pPr>
            <a:r>
              <a:rPr lang="en" sz="1200">
                <a:solidFill>
                  <a:schemeClr val="dk2"/>
                </a:solidFill>
                <a:latin typeface="Raleway"/>
                <a:ea typeface="Raleway"/>
                <a:cs typeface="Raleway"/>
                <a:sym typeface="Raleway"/>
              </a:rPr>
              <a:t>-The Anti-Domestic Violence Law of the People's Republic of China was first adopted as recent as 2015.</a:t>
            </a:r>
            <a:endParaRPr sz="1200">
              <a:solidFill>
                <a:schemeClr val="dk2"/>
              </a:solidFill>
              <a:latin typeface="Raleway"/>
              <a:ea typeface="Raleway"/>
              <a:cs typeface="Raleway"/>
              <a:sym typeface="Raleway"/>
            </a:endParaRPr>
          </a:p>
          <a:p>
            <a:pPr marL="0" lvl="0" indent="0" algn="l" rtl="0">
              <a:spcBef>
                <a:spcPts val="1200"/>
              </a:spcBef>
              <a:spcAft>
                <a:spcPts val="1200"/>
              </a:spcAft>
              <a:buNone/>
            </a:pPr>
            <a:r>
              <a:rPr lang="en" sz="1200">
                <a:solidFill>
                  <a:schemeClr val="dk2"/>
                </a:solidFill>
                <a:latin typeface="Raleway"/>
                <a:ea typeface="Raleway"/>
                <a:cs typeface="Raleway"/>
                <a:sym typeface="Raleway"/>
              </a:rPr>
              <a:t>-Despite how death penalty may apply to homicide, most femicide criminals are sentenced to prison under 5 years. </a:t>
            </a:r>
            <a:endParaRPr sz="1200">
              <a:solidFill>
                <a:schemeClr val="dk2"/>
              </a:solidFill>
              <a:latin typeface="Raleway"/>
              <a:ea typeface="Raleway"/>
              <a:cs typeface="Raleway"/>
              <a:sym typeface="Raleway"/>
            </a:endParaRPr>
          </a:p>
        </p:txBody>
      </p:sp>
      <p:sp>
        <p:nvSpPr>
          <p:cNvPr id="90" name="Google Shape;90;p16"/>
          <p:cNvSpPr/>
          <p:nvPr/>
        </p:nvSpPr>
        <p:spPr>
          <a:xfrm>
            <a:off x="6051150" y="1048050"/>
            <a:ext cx="2675400" cy="3881400"/>
          </a:xfrm>
          <a:prstGeom prst="rect">
            <a:avLst/>
          </a:prstGeom>
          <a:solidFill>
            <a:srgbClr val="FFFFFF">
              <a:alpha val="70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91" name="Google Shape;91;p16"/>
          <p:cNvSpPr/>
          <p:nvPr/>
        </p:nvSpPr>
        <p:spPr>
          <a:xfrm>
            <a:off x="417450" y="993175"/>
            <a:ext cx="2675400" cy="3881400"/>
          </a:xfrm>
          <a:prstGeom prst="rect">
            <a:avLst/>
          </a:prstGeom>
          <a:solidFill>
            <a:srgbClr val="FFFFFF">
              <a:alpha val="70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92" name="Google Shape;92;p16"/>
          <p:cNvSpPr txBox="1">
            <a:spLocks noGrp="1"/>
          </p:cNvSpPr>
          <p:nvPr>
            <p:ph type="body" idx="1"/>
          </p:nvPr>
        </p:nvSpPr>
        <p:spPr>
          <a:xfrm>
            <a:off x="6143575" y="1152475"/>
            <a:ext cx="24942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b="1">
                <a:solidFill>
                  <a:schemeClr val="dk2"/>
                </a:solidFill>
                <a:latin typeface="Raleway"/>
                <a:ea typeface="Raleway"/>
                <a:cs typeface="Raleway"/>
                <a:sym typeface="Raleway"/>
              </a:rPr>
              <a:t>Georgia</a:t>
            </a:r>
            <a:endParaRPr>
              <a:latin typeface="Raleway"/>
              <a:ea typeface="Raleway"/>
              <a:cs typeface="Raleway"/>
              <a:sym typeface="Raleway"/>
            </a:endParaRPr>
          </a:p>
          <a:p>
            <a:pPr marL="0" lvl="0" indent="0" algn="l" rtl="0">
              <a:spcBef>
                <a:spcPts val="1200"/>
              </a:spcBef>
              <a:spcAft>
                <a:spcPts val="0"/>
              </a:spcAft>
              <a:buNone/>
            </a:pPr>
            <a:r>
              <a:rPr lang="en" sz="1200">
                <a:solidFill>
                  <a:schemeClr val="dk2"/>
                </a:solidFill>
                <a:latin typeface="Raleway"/>
                <a:ea typeface="Raleway"/>
                <a:cs typeface="Raleway"/>
                <a:sym typeface="Raleway"/>
              </a:rPr>
              <a:t>-  Traditional understandings of gender roles are deeply rooted and widespread among the Georgian population</a:t>
            </a:r>
            <a:endParaRPr sz="1200">
              <a:solidFill>
                <a:schemeClr val="dk2"/>
              </a:solidFill>
              <a:latin typeface="Raleway"/>
              <a:ea typeface="Raleway"/>
              <a:cs typeface="Raleway"/>
              <a:sym typeface="Raleway"/>
            </a:endParaRPr>
          </a:p>
          <a:p>
            <a:pPr marL="0" lvl="0" indent="0" algn="l" rtl="0">
              <a:spcBef>
                <a:spcPts val="1200"/>
              </a:spcBef>
              <a:spcAft>
                <a:spcPts val="0"/>
              </a:spcAft>
              <a:buNone/>
            </a:pPr>
            <a:r>
              <a:rPr lang="en" sz="1200">
                <a:solidFill>
                  <a:schemeClr val="dk2"/>
                </a:solidFill>
                <a:latin typeface="Raleway"/>
                <a:ea typeface="Raleway"/>
                <a:cs typeface="Raleway"/>
                <a:sym typeface="Raleway"/>
              </a:rPr>
              <a:t>- 186 women have been killed in the timeframe of 2014-2022 (domestic violence or other motives)</a:t>
            </a:r>
            <a:endParaRPr sz="1200">
              <a:solidFill>
                <a:schemeClr val="dk2"/>
              </a:solidFill>
              <a:latin typeface="Raleway"/>
              <a:ea typeface="Raleway"/>
              <a:cs typeface="Raleway"/>
              <a:sym typeface="Raleway"/>
            </a:endParaRPr>
          </a:p>
          <a:p>
            <a:pPr marL="0" lvl="0" indent="0" algn="l" rtl="0">
              <a:spcBef>
                <a:spcPts val="1200"/>
              </a:spcBef>
              <a:spcAft>
                <a:spcPts val="1200"/>
              </a:spcAft>
              <a:buNone/>
            </a:pPr>
            <a:r>
              <a:rPr lang="en" sz="1200">
                <a:solidFill>
                  <a:schemeClr val="dk2"/>
                </a:solidFill>
                <a:latin typeface="Raleway"/>
                <a:ea typeface="Raleway"/>
                <a:cs typeface="Raleway"/>
                <a:sym typeface="Raleway"/>
              </a:rPr>
              <a:t>- Failure of the court to prevent femicide - the issue of incorrect legal classification of the action</a:t>
            </a:r>
            <a:endParaRPr sz="1200">
              <a:solidFill>
                <a:schemeClr val="dk2"/>
              </a:solidFill>
              <a:latin typeface="Raleway"/>
              <a:ea typeface="Raleway"/>
              <a:cs typeface="Raleway"/>
              <a:sym typeface="Raleway"/>
            </a:endParaRPr>
          </a:p>
        </p:txBody>
      </p:sp>
      <p:sp>
        <p:nvSpPr>
          <p:cNvPr id="93" name="Google Shape;93;p16"/>
          <p:cNvSpPr txBox="1">
            <a:spLocks noGrp="1"/>
          </p:cNvSpPr>
          <p:nvPr>
            <p:ph type="body" idx="1"/>
          </p:nvPr>
        </p:nvSpPr>
        <p:spPr>
          <a:xfrm>
            <a:off x="452975" y="1152475"/>
            <a:ext cx="2583000" cy="3416400"/>
          </a:xfrm>
          <a:prstGeom prst="rect">
            <a:avLst/>
          </a:prstGeom>
        </p:spPr>
        <p:txBody>
          <a:bodyPr spcFirstLastPara="1" wrap="square" lIns="91425" tIns="91425" rIns="91425" bIns="91425" anchor="t" anchorCtr="0">
            <a:normAutofit fontScale="85000" lnSpcReduction="10000"/>
          </a:bodyPr>
          <a:lstStyle/>
          <a:p>
            <a:pPr marL="0" lvl="0" indent="0" algn="ctr" rtl="0">
              <a:spcBef>
                <a:spcPts val="0"/>
              </a:spcBef>
              <a:spcAft>
                <a:spcPts val="0"/>
              </a:spcAft>
              <a:buNone/>
            </a:pPr>
            <a:r>
              <a:rPr lang="en" b="1">
                <a:solidFill>
                  <a:schemeClr val="dk2"/>
                </a:solidFill>
                <a:latin typeface="Raleway"/>
                <a:ea typeface="Raleway"/>
                <a:cs typeface="Raleway"/>
                <a:sym typeface="Raleway"/>
              </a:rPr>
              <a:t>Chile</a:t>
            </a:r>
            <a:endParaRPr b="1">
              <a:solidFill>
                <a:schemeClr val="dk2"/>
              </a:solidFill>
              <a:latin typeface="Raleway"/>
              <a:ea typeface="Raleway"/>
              <a:cs typeface="Raleway"/>
              <a:sym typeface="Raleway"/>
            </a:endParaRPr>
          </a:p>
          <a:p>
            <a:pPr marL="0" lvl="0" indent="0" algn="l" rtl="0">
              <a:spcBef>
                <a:spcPts val="1200"/>
              </a:spcBef>
              <a:spcAft>
                <a:spcPts val="0"/>
              </a:spcAft>
              <a:buNone/>
            </a:pPr>
            <a:r>
              <a:rPr lang="en" sz="1308">
                <a:solidFill>
                  <a:schemeClr val="dk2"/>
                </a:solidFill>
                <a:latin typeface="Raleway"/>
                <a:ea typeface="Raleway"/>
                <a:cs typeface="Raleway"/>
                <a:sym typeface="Raleway"/>
              </a:rPr>
              <a:t>-480 women have been killed from 2014 to 2024</a:t>
            </a:r>
            <a:endParaRPr sz="1308">
              <a:solidFill>
                <a:schemeClr val="dk2"/>
              </a:solidFill>
              <a:latin typeface="Raleway"/>
              <a:ea typeface="Raleway"/>
              <a:cs typeface="Raleway"/>
              <a:sym typeface="Raleway"/>
            </a:endParaRPr>
          </a:p>
          <a:p>
            <a:pPr marL="0" lvl="0" indent="0" algn="l" rtl="0">
              <a:spcBef>
                <a:spcPts val="1200"/>
              </a:spcBef>
              <a:spcAft>
                <a:spcPts val="0"/>
              </a:spcAft>
              <a:buNone/>
            </a:pPr>
            <a:r>
              <a:rPr lang="en" sz="1308">
                <a:solidFill>
                  <a:schemeClr val="dk2"/>
                </a:solidFill>
                <a:latin typeface="Raleway"/>
                <a:ea typeface="Raleway"/>
                <a:cs typeface="Raleway"/>
                <a:sym typeface="Raleway"/>
              </a:rPr>
              <a:t>-There have been 1626 attempted femicides from 2014 to 2024</a:t>
            </a:r>
            <a:endParaRPr sz="1308">
              <a:solidFill>
                <a:schemeClr val="dk2"/>
              </a:solidFill>
              <a:latin typeface="Raleway"/>
              <a:ea typeface="Raleway"/>
              <a:cs typeface="Raleway"/>
              <a:sym typeface="Raleway"/>
            </a:endParaRPr>
          </a:p>
          <a:p>
            <a:pPr marL="0" lvl="0" indent="0" algn="l" rtl="0">
              <a:spcBef>
                <a:spcPts val="1200"/>
              </a:spcBef>
              <a:spcAft>
                <a:spcPts val="0"/>
              </a:spcAft>
              <a:buNone/>
            </a:pPr>
            <a:r>
              <a:rPr lang="en" sz="1308">
                <a:solidFill>
                  <a:schemeClr val="dk2"/>
                </a:solidFill>
                <a:latin typeface="Raleway"/>
                <a:ea typeface="Raleway"/>
                <a:cs typeface="Raleway"/>
                <a:sym typeface="Raleway"/>
              </a:rPr>
              <a:t>-Femicide was only partially codified into a law as recent as 2010, which shows an insufficient and tardy effort to eradicate not only femicide but gender violence</a:t>
            </a:r>
            <a:endParaRPr sz="1308">
              <a:solidFill>
                <a:schemeClr val="dk2"/>
              </a:solidFill>
              <a:latin typeface="Raleway"/>
              <a:ea typeface="Raleway"/>
              <a:cs typeface="Raleway"/>
              <a:sym typeface="Raleway"/>
            </a:endParaRPr>
          </a:p>
          <a:p>
            <a:pPr marL="0" lvl="0" indent="0" algn="l" rtl="0">
              <a:spcBef>
                <a:spcPts val="1200"/>
              </a:spcBef>
              <a:spcAft>
                <a:spcPts val="0"/>
              </a:spcAft>
              <a:buNone/>
            </a:pPr>
            <a:r>
              <a:rPr lang="en" sz="1308">
                <a:solidFill>
                  <a:schemeClr val="dk2"/>
                </a:solidFill>
                <a:latin typeface="Raleway"/>
                <a:ea typeface="Raleway"/>
                <a:cs typeface="Raleway"/>
                <a:sym typeface="Raleway"/>
              </a:rPr>
              <a:t>-In 2022, femicide-suicide was codified</a:t>
            </a:r>
            <a:endParaRPr sz="1508">
              <a:solidFill>
                <a:schemeClr val="dk2"/>
              </a:solidFill>
              <a:latin typeface="Raleway"/>
              <a:ea typeface="Raleway"/>
              <a:cs typeface="Raleway"/>
              <a:sym typeface="Raleway"/>
            </a:endParaRPr>
          </a:p>
          <a:p>
            <a:pPr marL="0" lvl="0" indent="0" algn="l" rtl="0">
              <a:spcBef>
                <a:spcPts val="1200"/>
              </a:spcBef>
              <a:spcAft>
                <a:spcPts val="1200"/>
              </a:spcAft>
              <a:buNone/>
            </a:pPr>
            <a:endParaRPr b="1">
              <a:solidFill>
                <a:schemeClr val="dk2"/>
              </a:solidFill>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Suicide-femicide in Chile</a:t>
            </a:r>
            <a:endParaRPr/>
          </a:p>
        </p:txBody>
      </p:sp>
      <p:sp>
        <p:nvSpPr>
          <p:cNvPr id="99" name="Google Shape;99;p17"/>
          <p:cNvSpPr txBox="1">
            <a:spLocks noGrp="1"/>
          </p:cNvSpPr>
          <p:nvPr>
            <p:ph type="body" idx="1"/>
          </p:nvPr>
        </p:nvSpPr>
        <p:spPr>
          <a:xfrm>
            <a:off x="311700" y="1128700"/>
            <a:ext cx="6010500" cy="3907800"/>
          </a:xfrm>
          <a:prstGeom prst="rect">
            <a:avLst/>
          </a:prstGeom>
        </p:spPr>
        <p:txBody>
          <a:bodyPr spcFirstLastPara="1" wrap="square" lIns="91425" tIns="91425" rIns="91425" bIns="91425" anchor="ctr" anchorCtr="0">
            <a:normAutofit fontScale="47500" lnSpcReduction="10000"/>
          </a:bodyPr>
          <a:lstStyle/>
          <a:p>
            <a:pPr marL="0" lvl="0" indent="0" algn="l" rtl="0">
              <a:lnSpc>
                <a:spcPct val="150000"/>
              </a:lnSpc>
              <a:spcBef>
                <a:spcPts val="1200"/>
              </a:spcBef>
              <a:spcAft>
                <a:spcPts val="0"/>
              </a:spcAft>
              <a:buNone/>
            </a:pPr>
            <a:r>
              <a:rPr lang="en" sz="2931">
                <a:solidFill>
                  <a:schemeClr val="dk2"/>
                </a:solidFill>
                <a:latin typeface="Raleway"/>
                <a:ea typeface="Raleway"/>
                <a:cs typeface="Raleway"/>
                <a:sym typeface="Raleway"/>
              </a:rPr>
              <a:t>Antonia Barra, aged 20, was </a:t>
            </a:r>
            <a:r>
              <a:rPr lang="en" sz="2931" b="1">
                <a:solidFill>
                  <a:schemeClr val="dk2"/>
                </a:solidFill>
                <a:latin typeface="Raleway"/>
                <a:ea typeface="Raleway"/>
                <a:cs typeface="Raleway"/>
                <a:sym typeface="Raleway"/>
              </a:rPr>
              <a:t>raped</a:t>
            </a:r>
            <a:r>
              <a:rPr lang="en" sz="2931">
                <a:solidFill>
                  <a:schemeClr val="dk2"/>
                </a:solidFill>
                <a:latin typeface="Raleway"/>
                <a:ea typeface="Raleway"/>
                <a:cs typeface="Raleway"/>
                <a:sym typeface="Raleway"/>
              </a:rPr>
              <a:t> by Martín Pradenas in 2019. Antonia was ashamed of what had happened to her yet she </a:t>
            </a:r>
            <a:r>
              <a:rPr lang="en" sz="2931" b="1">
                <a:solidFill>
                  <a:schemeClr val="dk2"/>
                </a:solidFill>
                <a:latin typeface="Raleway"/>
                <a:ea typeface="Raleway"/>
                <a:cs typeface="Raleway"/>
                <a:sym typeface="Raleway"/>
              </a:rPr>
              <a:t>didn’t know who to talk to</a:t>
            </a:r>
            <a:r>
              <a:rPr lang="en" sz="2931">
                <a:solidFill>
                  <a:schemeClr val="dk2"/>
                </a:solidFill>
                <a:latin typeface="Raleway"/>
                <a:ea typeface="Raleway"/>
                <a:cs typeface="Raleway"/>
                <a:sym typeface="Raleway"/>
              </a:rPr>
              <a:t>.  A month later, she decided to talk to her ex-boyfriend which only made matters worse, he </a:t>
            </a:r>
            <a:r>
              <a:rPr lang="en" sz="2931" b="1">
                <a:solidFill>
                  <a:schemeClr val="dk2"/>
                </a:solidFill>
                <a:latin typeface="Raleway"/>
                <a:ea typeface="Raleway"/>
                <a:cs typeface="Raleway"/>
                <a:sym typeface="Raleway"/>
              </a:rPr>
              <a:t>berated and insulted Antonia</a:t>
            </a:r>
            <a:r>
              <a:rPr lang="en" sz="2931">
                <a:solidFill>
                  <a:schemeClr val="dk2"/>
                </a:solidFill>
                <a:latin typeface="Raleway"/>
                <a:ea typeface="Raleway"/>
                <a:cs typeface="Raleway"/>
                <a:sym typeface="Raleway"/>
              </a:rPr>
              <a:t>. The following day she reached out again to him, but this time </a:t>
            </a:r>
            <a:r>
              <a:rPr lang="en" sz="2931" b="1">
                <a:solidFill>
                  <a:schemeClr val="dk2"/>
                </a:solidFill>
                <a:latin typeface="Raleway"/>
                <a:ea typeface="Raleway"/>
                <a:cs typeface="Raleway"/>
                <a:sym typeface="Raleway"/>
              </a:rPr>
              <a:t>saying her final goodbye</a:t>
            </a:r>
            <a:r>
              <a:rPr lang="en" sz="2931">
                <a:solidFill>
                  <a:schemeClr val="dk2"/>
                </a:solidFill>
                <a:latin typeface="Raleway"/>
                <a:ea typeface="Raleway"/>
                <a:cs typeface="Raleway"/>
                <a:sym typeface="Raleway"/>
              </a:rPr>
              <a:t>. That same day, she committed </a:t>
            </a:r>
            <a:r>
              <a:rPr lang="en" sz="2931" b="1">
                <a:solidFill>
                  <a:schemeClr val="dk2"/>
                </a:solidFill>
                <a:latin typeface="Raleway"/>
                <a:ea typeface="Raleway"/>
                <a:cs typeface="Raleway"/>
                <a:sym typeface="Raleway"/>
              </a:rPr>
              <a:t>suicide</a:t>
            </a:r>
            <a:r>
              <a:rPr lang="en" sz="2931">
                <a:solidFill>
                  <a:schemeClr val="dk2"/>
                </a:solidFill>
                <a:latin typeface="Raleway"/>
                <a:ea typeface="Raleway"/>
                <a:cs typeface="Raleway"/>
                <a:sym typeface="Raleway"/>
              </a:rPr>
              <a:t>.</a:t>
            </a:r>
            <a:endParaRPr sz="2931">
              <a:solidFill>
                <a:schemeClr val="dk2"/>
              </a:solidFill>
              <a:latin typeface="Raleway"/>
              <a:ea typeface="Raleway"/>
              <a:cs typeface="Raleway"/>
              <a:sym typeface="Raleway"/>
            </a:endParaRPr>
          </a:p>
          <a:p>
            <a:pPr marL="0" lvl="0" indent="0" algn="l" rtl="0">
              <a:lnSpc>
                <a:spcPct val="150000"/>
              </a:lnSpc>
              <a:spcBef>
                <a:spcPts val="1200"/>
              </a:spcBef>
              <a:spcAft>
                <a:spcPts val="0"/>
              </a:spcAft>
              <a:buClr>
                <a:schemeClr val="dk2"/>
              </a:buClr>
              <a:buSzPct val="37522"/>
              <a:buFont typeface="Arial"/>
              <a:buNone/>
            </a:pPr>
            <a:r>
              <a:rPr lang="en" sz="2931">
                <a:solidFill>
                  <a:schemeClr val="dk2"/>
                </a:solidFill>
                <a:latin typeface="Raleway"/>
                <a:ea typeface="Raleway"/>
                <a:cs typeface="Raleway"/>
                <a:sym typeface="Raleway"/>
              </a:rPr>
              <a:t>After countless </a:t>
            </a:r>
            <a:r>
              <a:rPr lang="en" sz="2931" b="1">
                <a:solidFill>
                  <a:schemeClr val="dk2"/>
                </a:solidFill>
                <a:latin typeface="Raleway"/>
                <a:ea typeface="Raleway"/>
                <a:cs typeface="Raleway"/>
                <a:sym typeface="Raleway"/>
              </a:rPr>
              <a:t>protests demanding justice</a:t>
            </a:r>
            <a:r>
              <a:rPr lang="en" sz="2931">
                <a:solidFill>
                  <a:schemeClr val="dk2"/>
                </a:solidFill>
                <a:latin typeface="Raleway"/>
                <a:ea typeface="Raleway"/>
                <a:cs typeface="Raleway"/>
                <a:sym typeface="Raleway"/>
              </a:rPr>
              <a:t> for Antonia, and </a:t>
            </a:r>
            <a:r>
              <a:rPr lang="en" sz="2931" b="1">
                <a:solidFill>
                  <a:schemeClr val="dk2"/>
                </a:solidFill>
                <a:latin typeface="Raleway"/>
                <a:ea typeface="Raleway"/>
                <a:cs typeface="Raleway"/>
                <a:sym typeface="Raleway"/>
              </a:rPr>
              <a:t>3 years later</a:t>
            </a:r>
            <a:r>
              <a:rPr lang="en" sz="2931">
                <a:solidFill>
                  <a:schemeClr val="dk2"/>
                </a:solidFill>
                <a:latin typeface="Raleway"/>
                <a:ea typeface="Raleway"/>
                <a:cs typeface="Raleway"/>
                <a:sym typeface="Raleway"/>
              </a:rPr>
              <a:t>, Pradenas was </a:t>
            </a:r>
            <a:r>
              <a:rPr lang="en" sz="2931" b="1">
                <a:solidFill>
                  <a:schemeClr val="dk2"/>
                </a:solidFill>
                <a:latin typeface="Raleway"/>
                <a:ea typeface="Raleway"/>
                <a:cs typeface="Raleway"/>
                <a:sym typeface="Raleway"/>
              </a:rPr>
              <a:t>sentenced to 20 years in prison</a:t>
            </a:r>
            <a:r>
              <a:rPr lang="en" sz="2931">
                <a:solidFill>
                  <a:schemeClr val="dk2"/>
                </a:solidFill>
                <a:latin typeface="Raleway"/>
                <a:ea typeface="Raleway"/>
                <a:cs typeface="Raleway"/>
                <a:sym typeface="Raleway"/>
              </a:rPr>
              <a:t>.</a:t>
            </a:r>
            <a:endParaRPr sz="2931">
              <a:solidFill>
                <a:schemeClr val="dk2"/>
              </a:solidFill>
              <a:latin typeface="Raleway"/>
              <a:ea typeface="Raleway"/>
              <a:cs typeface="Raleway"/>
              <a:sym typeface="Raleway"/>
            </a:endParaRPr>
          </a:p>
          <a:p>
            <a:pPr marL="0" lvl="0" indent="0" algn="l" rtl="0">
              <a:lnSpc>
                <a:spcPct val="150000"/>
              </a:lnSpc>
              <a:spcBef>
                <a:spcPts val="1200"/>
              </a:spcBef>
              <a:spcAft>
                <a:spcPts val="0"/>
              </a:spcAft>
              <a:buClr>
                <a:schemeClr val="dk2"/>
              </a:buClr>
              <a:buSzPct val="37522"/>
              <a:buFont typeface="Arial"/>
              <a:buNone/>
            </a:pPr>
            <a:r>
              <a:rPr lang="en" sz="2931">
                <a:solidFill>
                  <a:schemeClr val="dk2"/>
                </a:solidFill>
                <a:latin typeface="Raleway"/>
                <a:ea typeface="Raleway"/>
                <a:cs typeface="Raleway"/>
                <a:sym typeface="Raleway"/>
              </a:rPr>
              <a:t>The same year, a </a:t>
            </a:r>
            <a:r>
              <a:rPr lang="en" sz="2931" b="1">
                <a:solidFill>
                  <a:schemeClr val="dk2"/>
                </a:solidFill>
                <a:latin typeface="Raleway"/>
                <a:ea typeface="Raleway"/>
                <a:cs typeface="Raleway"/>
                <a:sym typeface="Raleway"/>
              </a:rPr>
              <a:t>law that criminalizes femicide suicide was passed</a:t>
            </a:r>
            <a:r>
              <a:rPr lang="en" sz="2931">
                <a:solidFill>
                  <a:schemeClr val="dk2"/>
                </a:solidFill>
                <a:latin typeface="Raleway"/>
                <a:ea typeface="Raleway"/>
                <a:cs typeface="Raleway"/>
                <a:sym typeface="Raleway"/>
              </a:rPr>
              <a:t>, the </a:t>
            </a:r>
            <a:r>
              <a:rPr lang="en" sz="2931" b="1">
                <a:solidFill>
                  <a:schemeClr val="dk2"/>
                </a:solidFill>
                <a:latin typeface="Raleway"/>
                <a:ea typeface="Raleway"/>
                <a:cs typeface="Raleway"/>
                <a:sym typeface="Raleway"/>
              </a:rPr>
              <a:t>Antonia Law</a:t>
            </a:r>
            <a:r>
              <a:rPr lang="en" sz="2931">
                <a:solidFill>
                  <a:schemeClr val="dk2"/>
                </a:solidFill>
                <a:latin typeface="Raleway"/>
                <a:ea typeface="Raleway"/>
                <a:cs typeface="Raleway"/>
                <a:sym typeface="Raleway"/>
              </a:rPr>
              <a:t>.</a:t>
            </a:r>
            <a:endParaRPr sz="2931">
              <a:solidFill>
                <a:schemeClr val="dk2"/>
              </a:solidFill>
              <a:latin typeface="Raleway"/>
              <a:ea typeface="Raleway"/>
              <a:cs typeface="Raleway"/>
              <a:sym typeface="Raleway"/>
            </a:endParaRPr>
          </a:p>
          <a:p>
            <a:pPr marL="0" lvl="0" indent="0" algn="l" rtl="0">
              <a:spcBef>
                <a:spcPts val="1200"/>
              </a:spcBef>
              <a:spcAft>
                <a:spcPts val="1200"/>
              </a:spcAft>
              <a:buNone/>
            </a:pPr>
            <a:endParaRPr>
              <a:latin typeface="Raleway"/>
              <a:ea typeface="Raleway"/>
              <a:cs typeface="Raleway"/>
              <a:sym typeface="Raleway"/>
            </a:endParaRPr>
          </a:p>
        </p:txBody>
      </p:sp>
      <p:pic>
        <p:nvPicPr>
          <p:cNvPr id="100" name="Google Shape;100;p17"/>
          <p:cNvPicPr preferRelativeResize="0"/>
          <p:nvPr/>
        </p:nvPicPr>
        <p:blipFill rotWithShape="1">
          <a:blip r:embed="rId3">
            <a:alphaModFix/>
          </a:blip>
          <a:srcRect l="23730" r="8756"/>
          <a:stretch/>
        </p:blipFill>
        <p:spPr>
          <a:xfrm>
            <a:off x="6425475" y="1884529"/>
            <a:ext cx="2718526" cy="1544446"/>
          </a:xfrm>
          <a:prstGeom prst="rect">
            <a:avLst/>
          </a:prstGeom>
          <a:noFill/>
          <a:ln>
            <a:noFill/>
          </a:ln>
        </p:spPr>
      </p:pic>
      <p:pic>
        <p:nvPicPr>
          <p:cNvPr id="101" name="Google Shape;101;p17"/>
          <p:cNvPicPr preferRelativeResize="0"/>
          <p:nvPr/>
        </p:nvPicPr>
        <p:blipFill>
          <a:blip r:embed="rId4">
            <a:alphaModFix/>
          </a:blip>
          <a:stretch>
            <a:fillRect/>
          </a:stretch>
        </p:blipFill>
        <p:spPr>
          <a:xfrm>
            <a:off x="6425463" y="184650"/>
            <a:ext cx="2718536" cy="1616625"/>
          </a:xfrm>
          <a:prstGeom prst="rect">
            <a:avLst/>
          </a:prstGeom>
          <a:noFill/>
          <a:ln>
            <a:noFill/>
          </a:ln>
        </p:spPr>
      </p:pic>
      <p:pic>
        <p:nvPicPr>
          <p:cNvPr id="102" name="Google Shape;102;p17"/>
          <p:cNvPicPr preferRelativeResize="0"/>
          <p:nvPr/>
        </p:nvPicPr>
        <p:blipFill>
          <a:blip r:embed="rId5">
            <a:alphaModFix/>
          </a:blip>
          <a:stretch>
            <a:fillRect/>
          </a:stretch>
        </p:blipFill>
        <p:spPr>
          <a:xfrm>
            <a:off x="6425476" y="3512223"/>
            <a:ext cx="2718526" cy="15242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8"/>
          <p:cNvSpPr txBox="1">
            <a:spLocks noGrp="1"/>
          </p:cNvSpPr>
          <p:nvPr>
            <p:ph type="title"/>
          </p:nvPr>
        </p:nvSpPr>
        <p:spPr>
          <a:xfrm>
            <a:off x="307150" y="368725"/>
            <a:ext cx="5493300" cy="623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700"/>
              <a:t>The case of femicide in Georgia</a:t>
            </a:r>
            <a:endParaRPr sz="2700"/>
          </a:p>
        </p:txBody>
      </p:sp>
      <p:pic>
        <p:nvPicPr>
          <p:cNvPr id="108" name="Google Shape;108;p18"/>
          <p:cNvPicPr preferRelativeResize="0"/>
          <p:nvPr/>
        </p:nvPicPr>
        <p:blipFill>
          <a:blip r:embed="rId3">
            <a:alphaModFix/>
          </a:blip>
          <a:stretch>
            <a:fillRect/>
          </a:stretch>
        </p:blipFill>
        <p:spPr>
          <a:xfrm>
            <a:off x="1" y="3011525"/>
            <a:ext cx="2642875" cy="1766428"/>
          </a:xfrm>
          <a:prstGeom prst="rect">
            <a:avLst/>
          </a:prstGeom>
          <a:noFill/>
          <a:ln>
            <a:noFill/>
          </a:ln>
        </p:spPr>
      </p:pic>
      <p:sp>
        <p:nvSpPr>
          <p:cNvPr id="109" name="Google Shape;109;p18"/>
          <p:cNvSpPr txBox="1">
            <a:spLocks noGrp="1"/>
          </p:cNvSpPr>
          <p:nvPr>
            <p:ph type="body" idx="1"/>
          </p:nvPr>
        </p:nvSpPr>
        <p:spPr>
          <a:xfrm>
            <a:off x="2738450" y="1129500"/>
            <a:ext cx="6091200" cy="3779400"/>
          </a:xfrm>
          <a:prstGeom prst="rect">
            <a:avLst/>
          </a:prstGeom>
        </p:spPr>
        <p:txBody>
          <a:bodyPr spcFirstLastPara="1" wrap="square" lIns="91425" tIns="91425" rIns="91425" bIns="91425" anchor="t" anchorCtr="0">
            <a:normAutofit/>
          </a:bodyPr>
          <a:lstStyle/>
          <a:p>
            <a:pPr marL="0" lvl="0" indent="0" algn="l" rtl="0">
              <a:lnSpc>
                <a:spcPct val="95000"/>
              </a:lnSpc>
              <a:spcBef>
                <a:spcPts val="0"/>
              </a:spcBef>
              <a:spcAft>
                <a:spcPts val="0"/>
              </a:spcAft>
              <a:buSzPts val="440"/>
              <a:buNone/>
            </a:pPr>
            <a:r>
              <a:rPr lang="en" sz="1360">
                <a:solidFill>
                  <a:schemeClr val="dk2"/>
                </a:solidFill>
                <a:latin typeface="Raleway"/>
                <a:ea typeface="Raleway"/>
                <a:cs typeface="Raleway"/>
                <a:sym typeface="Raleway"/>
              </a:rPr>
              <a:t>In 2020, In a small city of Georgia, a husband was arrested on the charge of </a:t>
            </a:r>
            <a:r>
              <a:rPr lang="en" sz="1360" b="1">
                <a:solidFill>
                  <a:schemeClr val="dk2"/>
                </a:solidFill>
                <a:latin typeface="Raleway"/>
                <a:ea typeface="Raleway"/>
                <a:cs typeface="Raleway"/>
                <a:sym typeface="Raleway"/>
              </a:rPr>
              <a:t>killing his wife</a:t>
            </a:r>
            <a:r>
              <a:rPr lang="en" sz="1360">
                <a:solidFill>
                  <a:schemeClr val="dk2"/>
                </a:solidFill>
                <a:latin typeface="Raleway"/>
                <a:ea typeface="Raleway"/>
                <a:cs typeface="Raleway"/>
                <a:sym typeface="Raleway"/>
              </a:rPr>
              <a:t>. </a:t>
            </a:r>
            <a:endParaRPr sz="1360">
              <a:solidFill>
                <a:schemeClr val="dk2"/>
              </a:solidFill>
              <a:latin typeface="Raleway"/>
              <a:ea typeface="Raleway"/>
              <a:cs typeface="Raleway"/>
              <a:sym typeface="Raleway"/>
            </a:endParaRPr>
          </a:p>
          <a:p>
            <a:pPr marL="0" lvl="0" indent="0" algn="l" rtl="0">
              <a:lnSpc>
                <a:spcPct val="95000"/>
              </a:lnSpc>
              <a:spcBef>
                <a:spcPts val="1200"/>
              </a:spcBef>
              <a:spcAft>
                <a:spcPts val="0"/>
              </a:spcAft>
              <a:buSzPts val="440"/>
              <a:buNone/>
            </a:pPr>
            <a:r>
              <a:rPr lang="en" sz="1360">
                <a:solidFill>
                  <a:schemeClr val="dk2"/>
                </a:solidFill>
                <a:latin typeface="Raleway"/>
                <a:ea typeface="Raleway"/>
                <a:cs typeface="Raleway"/>
                <a:sym typeface="Raleway"/>
              </a:rPr>
              <a:t>According to the investigation, the man allegedly killed his </a:t>
            </a:r>
            <a:r>
              <a:rPr lang="en" sz="1360" b="1">
                <a:solidFill>
                  <a:schemeClr val="dk2"/>
                </a:solidFill>
                <a:latin typeface="Raleway"/>
                <a:ea typeface="Raleway"/>
                <a:cs typeface="Raleway"/>
                <a:sym typeface="Raleway"/>
              </a:rPr>
              <a:t>sleeping wife</a:t>
            </a:r>
            <a:r>
              <a:rPr lang="en" sz="1360">
                <a:solidFill>
                  <a:schemeClr val="dk2"/>
                </a:solidFill>
                <a:latin typeface="Raleway"/>
                <a:ea typeface="Raleway"/>
                <a:cs typeface="Raleway"/>
                <a:sym typeface="Raleway"/>
              </a:rPr>
              <a:t> late at night </a:t>
            </a:r>
            <a:r>
              <a:rPr lang="en" sz="1360" b="1">
                <a:solidFill>
                  <a:schemeClr val="dk2"/>
                </a:solidFill>
                <a:latin typeface="Raleway"/>
                <a:ea typeface="Raleway"/>
                <a:cs typeface="Raleway"/>
                <a:sym typeface="Raleway"/>
              </a:rPr>
              <a:t>with a hunting rifle</a:t>
            </a:r>
            <a:r>
              <a:rPr lang="en" sz="1360">
                <a:solidFill>
                  <a:schemeClr val="dk2"/>
                </a:solidFill>
                <a:latin typeface="Raleway"/>
                <a:ea typeface="Raleway"/>
                <a:cs typeface="Raleway"/>
                <a:sym typeface="Raleway"/>
              </a:rPr>
              <a:t>. </a:t>
            </a:r>
            <a:endParaRPr sz="1360">
              <a:solidFill>
                <a:schemeClr val="dk2"/>
              </a:solidFill>
              <a:latin typeface="Raleway"/>
              <a:ea typeface="Raleway"/>
              <a:cs typeface="Raleway"/>
              <a:sym typeface="Raleway"/>
            </a:endParaRPr>
          </a:p>
          <a:p>
            <a:pPr marL="0" lvl="0" indent="0" algn="l" rtl="0">
              <a:lnSpc>
                <a:spcPct val="95000"/>
              </a:lnSpc>
              <a:spcBef>
                <a:spcPts val="1200"/>
              </a:spcBef>
              <a:spcAft>
                <a:spcPts val="0"/>
              </a:spcAft>
              <a:buSzPts val="440"/>
              <a:buNone/>
            </a:pPr>
            <a:r>
              <a:rPr lang="en" sz="1360">
                <a:solidFill>
                  <a:schemeClr val="dk2"/>
                </a:solidFill>
                <a:latin typeface="Raleway"/>
                <a:ea typeface="Raleway"/>
                <a:cs typeface="Raleway"/>
                <a:sym typeface="Raleway"/>
              </a:rPr>
              <a:t>The woman </a:t>
            </a:r>
            <a:r>
              <a:rPr lang="en" sz="1360" b="1">
                <a:solidFill>
                  <a:schemeClr val="dk2"/>
                </a:solidFill>
                <a:latin typeface="Raleway"/>
                <a:ea typeface="Raleway"/>
                <a:cs typeface="Raleway"/>
                <a:sym typeface="Raleway"/>
              </a:rPr>
              <a:t>died on the spot </a:t>
            </a:r>
            <a:r>
              <a:rPr lang="en" sz="1360">
                <a:solidFill>
                  <a:schemeClr val="dk2"/>
                </a:solidFill>
                <a:latin typeface="Raleway"/>
                <a:ea typeface="Raleway"/>
                <a:cs typeface="Raleway"/>
                <a:sym typeface="Raleway"/>
              </a:rPr>
              <a:t>from the fatal wound. </a:t>
            </a:r>
            <a:endParaRPr sz="1360">
              <a:solidFill>
                <a:schemeClr val="dk2"/>
              </a:solidFill>
              <a:latin typeface="Raleway"/>
              <a:ea typeface="Raleway"/>
              <a:cs typeface="Raleway"/>
              <a:sym typeface="Raleway"/>
            </a:endParaRPr>
          </a:p>
          <a:p>
            <a:pPr marL="0" lvl="0" indent="0" algn="l" rtl="0">
              <a:lnSpc>
                <a:spcPct val="95000"/>
              </a:lnSpc>
              <a:spcBef>
                <a:spcPts val="1200"/>
              </a:spcBef>
              <a:spcAft>
                <a:spcPts val="0"/>
              </a:spcAft>
              <a:buSzPts val="440"/>
              <a:buNone/>
            </a:pPr>
            <a:r>
              <a:rPr lang="en" sz="1360" b="1">
                <a:solidFill>
                  <a:schemeClr val="dk2"/>
                </a:solidFill>
                <a:latin typeface="Raleway"/>
                <a:ea typeface="Raleway"/>
                <a:cs typeface="Raleway"/>
                <a:sym typeface="Raleway"/>
              </a:rPr>
              <a:t>Three minors were in the house</a:t>
            </a:r>
            <a:r>
              <a:rPr lang="en" sz="1360">
                <a:solidFill>
                  <a:schemeClr val="dk2"/>
                </a:solidFill>
                <a:latin typeface="Raleway"/>
                <a:ea typeface="Raleway"/>
                <a:cs typeface="Raleway"/>
                <a:sym typeface="Raleway"/>
              </a:rPr>
              <a:t> at the time of the murder. </a:t>
            </a:r>
            <a:endParaRPr sz="1360">
              <a:solidFill>
                <a:schemeClr val="dk2"/>
              </a:solidFill>
              <a:latin typeface="Raleway"/>
              <a:ea typeface="Raleway"/>
              <a:cs typeface="Raleway"/>
              <a:sym typeface="Raleway"/>
            </a:endParaRPr>
          </a:p>
          <a:p>
            <a:pPr marL="0" lvl="0" indent="0" algn="l" rtl="0">
              <a:lnSpc>
                <a:spcPct val="95000"/>
              </a:lnSpc>
              <a:spcBef>
                <a:spcPts val="1200"/>
              </a:spcBef>
              <a:spcAft>
                <a:spcPts val="0"/>
              </a:spcAft>
              <a:buSzPts val="440"/>
              <a:buNone/>
            </a:pPr>
            <a:r>
              <a:rPr lang="en" sz="1360">
                <a:solidFill>
                  <a:schemeClr val="dk2"/>
                </a:solidFill>
                <a:latin typeface="Raleway"/>
                <a:ea typeface="Raleway"/>
                <a:cs typeface="Raleway"/>
                <a:sym typeface="Raleway"/>
              </a:rPr>
              <a:t>According to neighbors, after committing the crime, the murderer woke up his children and told them that </a:t>
            </a:r>
            <a:r>
              <a:rPr lang="en" sz="1360" b="1">
                <a:solidFill>
                  <a:schemeClr val="dk2"/>
                </a:solidFill>
                <a:latin typeface="Raleway"/>
                <a:ea typeface="Raleway"/>
                <a:cs typeface="Raleway"/>
                <a:sym typeface="Raleway"/>
              </a:rPr>
              <a:t>he had killed their mother.</a:t>
            </a:r>
            <a:r>
              <a:rPr lang="en" sz="1360">
                <a:solidFill>
                  <a:schemeClr val="dk2"/>
                </a:solidFill>
                <a:latin typeface="Raleway"/>
                <a:ea typeface="Raleway"/>
                <a:cs typeface="Raleway"/>
                <a:sym typeface="Raleway"/>
              </a:rPr>
              <a:t> </a:t>
            </a:r>
            <a:endParaRPr sz="1360">
              <a:solidFill>
                <a:schemeClr val="dk2"/>
              </a:solidFill>
              <a:latin typeface="Raleway"/>
              <a:ea typeface="Raleway"/>
              <a:cs typeface="Raleway"/>
              <a:sym typeface="Raleway"/>
            </a:endParaRPr>
          </a:p>
          <a:p>
            <a:pPr marL="0" lvl="0" indent="0" algn="l" rtl="0">
              <a:lnSpc>
                <a:spcPct val="95000"/>
              </a:lnSpc>
              <a:spcBef>
                <a:spcPts val="1200"/>
              </a:spcBef>
              <a:spcAft>
                <a:spcPts val="0"/>
              </a:spcAft>
              <a:buSzPts val="440"/>
              <a:buNone/>
            </a:pPr>
            <a:r>
              <a:rPr lang="en" sz="1360">
                <a:solidFill>
                  <a:schemeClr val="dk2"/>
                </a:solidFill>
                <a:latin typeface="Raleway"/>
                <a:ea typeface="Raleway"/>
                <a:cs typeface="Raleway"/>
                <a:sym typeface="Raleway"/>
              </a:rPr>
              <a:t>Relatives of the deceased woman say that he was </a:t>
            </a:r>
            <a:r>
              <a:rPr lang="en" sz="1360" b="1">
                <a:solidFill>
                  <a:schemeClr val="dk2"/>
                </a:solidFill>
                <a:latin typeface="Raleway"/>
                <a:ea typeface="Raleway"/>
                <a:cs typeface="Raleway"/>
                <a:sym typeface="Raleway"/>
              </a:rPr>
              <a:t>addicted to alcohol</a:t>
            </a:r>
            <a:r>
              <a:rPr lang="en" sz="1360">
                <a:solidFill>
                  <a:schemeClr val="dk2"/>
                </a:solidFill>
                <a:latin typeface="Raleway"/>
                <a:ea typeface="Raleway"/>
                <a:cs typeface="Raleway"/>
                <a:sym typeface="Raleway"/>
              </a:rPr>
              <a:t> and </a:t>
            </a:r>
            <a:r>
              <a:rPr lang="en" sz="1360" b="1">
                <a:solidFill>
                  <a:schemeClr val="dk2"/>
                </a:solidFill>
                <a:latin typeface="Raleway"/>
                <a:ea typeface="Raleway"/>
                <a:cs typeface="Raleway"/>
                <a:sym typeface="Raleway"/>
              </a:rPr>
              <a:t>was aggressive</a:t>
            </a:r>
            <a:r>
              <a:rPr lang="en" sz="1360">
                <a:solidFill>
                  <a:schemeClr val="dk2"/>
                </a:solidFill>
                <a:latin typeface="Raleway"/>
                <a:ea typeface="Raleway"/>
                <a:cs typeface="Raleway"/>
                <a:sym typeface="Raleway"/>
              </a:rPr>
              <a:t> recently. </a:t>
            </a:r>
            <a:endParaRPr sz="1360">
              <a:solidFill>
                <a:schemeClr val="dk2"/>
              </a:solidFill>
              <a:latin typeface="Raleway"/>
              <a:ea typeface="Raleway"/>
              <a:cs typeface="Raleway"/>
              <a:sym typeface="Raleway"/>
            </a:endParaRPr>
          </a:p>
          <a:p>
            <a:pPr marL="0" lvl="0" indent="0" algn="l" rtl="0">
              <a:lnSpc>
                <a:spcPct val="95000"/>
              </a:lnSpc>
              <a:spcBef>
                <a:spcPts val="1200"/>
              </a:spcBef>
              <a:spcAft>
                <a:spcPts val="1200"/>
              </a:spcAft>
              <a:buClr>
                <a:schemeClr val="dk2"/>
              </a:buClr>
              <a:buSzPts val="440"/>
              <a:buFont typeface="Arial"/>
              <a:buNone/>
            </a:pPr>
            <a:r>
              <a:rPr lang="en" sz="1360">
                <a:solidFill>
                  <a:schemeClr val="dk2"/>
                </a:solidFill>
                <a:latin typeface="Raleway"/>
                <a:ea typeface="Raleway"/>
                <a:cs typeface="Raleway"/>
                <a:sym typeface="Raleway"/>
              </a:rPr>
              <a:t>Also, according to reports, the man had </a:t>
            </a:r>
            <a:r>
              <a:rPr lang="en" sz="1360" b="1">
                <a:solidFill>
                  <a:schemeClr val="dk2"/>
                </a:solidFill>
                <a:latin typeface="Raleway"/>
                <a:ea typeface="Raleway"/>
                <a:cs typeface="Raleway"/>
                <a:sym typeface="Raleway"/>
              </a:rPr>
              <a:t>problems with the law enforcement officers.</a:t>
            </a:r>
            <a:endParaRPr sz="1220" b="1">
              <a:solidFill>
                <a:schemeClr val="dk2"/>
              </a:solidFill>
              <a:latin typeface="Raleway"/>
              <a:ea typeface="Raleway"/>
              <a:cs typeface="Raleway"/>
              <a:sym typeface="Raleway"/>
            </a:endParaRPr>
          </a:p>
        </p:txBody>
      </p:sp>
      <p:pic>
        <p:nvPicPr>
          <p:cNvPr id="110" name="Google Shape;110;p18"/>
          <p:cNvPicPr preferRelativeResize="0"/>
          <p:nvPr/>
        </p:nvPicPr>
        <p:blipFill>
          <a:blip r:embed="rId4">
            <a:alphaModFix/>
          </a:blip>
          <a:stretch>
            <a:fillRect/>
          </a:stretch>
        </p:blipFill>
        <p:spPr>
          <a:xfrm>
            <a:off x="0" y="1281488"/>
            <a:ext cx="2642874" cy="1571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Femicide in China: a tragedy under patriarchy</a:t>
            </a:r>
            <a:endParaRPr/>
          </a:p>
        </p:txBody>
      </p:sp>
      <p:sp>
        <p:nvSpPr>
          <p:cNvPr id="116" name="Google Shape;116;p19"/>
          <p:cNvSpPr txBox="1">
            <a:spLocks noGrp="1"/>
          </p:cNvSpPr>
          <p:nvPr>
            <p:ph type="body" idx="1"/>
          </p:nvPr>
        </p:nvSpPr>
        <p:spPr>
          <a:xfrm>
            <a:off x="311700" y="1168975"/>
            <a:ext cx="6647100" cy="3799200"/>
          </a:xfrm>
          <a:prstGeom prst="rect">
            <a:avLst/>
          </a:prstGeom>
        </p:spPr>
        <p:txBody>
          <a:bodyPr spcFirstLastPara="1" wrap="square" lIns="91425" tIns="91425" rIns="91425" bIns="91425" anchor="t" anchorCtr="0">
            <a:normAutofit fontScale="77500" lnSpcReduction="10000"/>
          </a:bodyPr>
          <a:lstStyle/>
          <a:p>
            <a:pPr marL="0" lvl="0" indent="0" algn="l" rtl="0">
              <a:spcBef>
                <a:spcPts val="0"/>
              </a:spcBef>
              <a:spcAft>
                <a:spcPts val="0"/>
              </a:spcAft>
              <a:buNone/>
            </a:pPr>
            <a:r>
              <a:rPr lang="en">
                <a:solidFill>
                  <a:schemeClr val="dk2"/>
                </a:solidFill>
                <a:latin typeface="Raleway"/>
                <a:ea typeface="Raleway"/>
                <a:cs typeface="Raleway"/>
                <a:sym typeface="Raleway"/>
              </a:rPr>
              <a:t>On February 20, 2023, a man named Zhang Hao killed his wife, Yang Fang, by hacking her </a:t>
            </a:r>
            <a:r>
              <a:rPr lang="en" b="1">
                <a:solidFill>
                  <a:schemeClr val="dk2"/>
                </a:solidFill>
                <a:latin typeface="Raleway"/>
                <a:ea typeface="Raleway"/>
                <a:cs typeface="Raleway"/>
                <a:sym typeface="Raleway"/>
              </a:rPr>
              <a:t>8 times with a knife</a:t>
            </a:r>
            <a:r>
              <a:rPr lang="en">
                <a:solidFill>
                  <a:schemeClr val="dk2"/>
                </a:solidFill>
                <a:latin typeface="Raleway"/>
                <a:ea typeface="Raleway"/>
                <a:cs typeface="Raleway"/>
                <a:sym typeface="Raleway"/>
              </a:rPr>
              <a:t>. They have </a:t>
            </a:r>
            <a:r>
              <a:rPr lang="en" b="1">
                <a:solidFill>
                  <a:schemeClr val="dk2"/>
                </a:solidFill>
                <a:latin typeface="Raleway"/>
                <a:ea typeface="Raleway"/>
                <a:cs typeface="Raleway"/>
                <a:sym typeface="Raleway"/>
              </a:rPr>
              <a:t>one son and one daughter together</a:t>
            </a:r>
            <a:r>
              <a:rPr lang="en">
                <a:solidFill>
                  <a:schemeClr val="dk2"/>
                </a:solidFill>
                <a:latin typeface="Raleway"/>
                <a:ea typeface="Raleway"/>
                <a:cs typeface="Raleway"/>
                <a:sym typeface="Raleway"/>
              </a:rPr>
              <a:t>. Yang was </a:t>
            </a:r>
            <a:r>
              <a:rPr lang="en" b="1">
                <a:solidFill>
                  <a:schemeClr val="dk2"/>
                </a:solidFill>
                <a:latin typeface="Raleway"/>
                <a:ea typeface="Raleway"/>
                <a:cs typeface="Raleway"/>
                <a:sym typeface="Raleway"/>
              </a:rPr>
              <a:t>feeding their one-year-old baby</a:t>
            </a:r>
            <a:r>
              <a:rPr lang="en">
                <a:solidFill>
                  <a:schemeClr val="dk2"/>
                </a:solidFill>
                <a:latin typeface="Raleway"/>
                <a:ea typeface="Raleway"/>
                <a:cs typeface="Raleway"/>
                <a:sym typeface="Raleway"/>
              </a:rPr>
              <a:t> when this happened.</a:t>
            </a:r>
            <a:endParaRPr>
              <a:solidFill>
                <a:schemeClr val="dk2"/>
              </a:solidFill>
              <a:latin typeface="Raleway"/>
              <a:ea typeface="Raleway"/>
              <a:cs typeface="Raleway"/>
              <a:sym typeface="Raleway"/>
            </a:endParaRPr>
          </a:p>
          <a:p>
            <a:pPr marL="0" lvl="0" indent="0" algn="l" rtl="0">
              <a:spcBef>
                <a:spcPts val="1200"/>
              </a:spcBef>
              <a:spcAft>
                <a:spcPts val="0"/>
              </a:spcAft>
              <a:buNone/>
            </a:pPr>
            <a:r>
              <a:rPr lang="en">
                <a:solidFill>
                  <a:schemeClr val="dk2"/>
                </a:solidFill>
                <a:latin typeface="Raleway"/>
                <a:ea typeface="Raleway"/>
                <a:cs typeface="Raleway"/>
                <a:sym typeface="Raleway"/>
              </a:rPr>
              <a:t>A month before the tragedy, Yang has informed Zhang about her decision on getting a </a:t>
            </a:r>
            <a:r>
              <a:rPr lang="en" b="1">
                <a:solidFill>
                  <a:schemeClr val="dk2"/>
                </a:solidFill>
                <a:latin typeface="Raleway"/>
                <a:ea typeface="Raleway"/>
                <a:cs typeface="Raleway"/>
                <a:sym typeface="Raleway"/>
              </a:rPr>
              <a:t>divorce</a:t>
            </a:r>
            <a:r>
              <a:rPr lang="en">
                <a:solidFill>
                  <a:schemeClr val="dk2"/>
                </a:solidFill>
                <a:latin typeface="Raleway"/>
                <a:ea typeface="Raleway"/>
                <a:cs typeface="Raleway"/>
                <a:sym typeface="Raleway"/>
              </a:rPr>
              <a:t>. Zhang’s mother told Zhang </a:t>
            </a:r>
            <a:r>
              <a:rPr lang="en" b="1">
                <a:solidFill>
                  <a:schemeClr val="dk2"/>
                </a:solidFill>
                <a:latin typeface="Raleway"/>
                <a:ea typeface="Raleway"/>
                <a:cs typeface="Raleway"/>
                <a:sym typeface="Raleway"/>
              </a:rPr>
              <a:t>“don’t be scared, even if you killed her, we can bail you out with money and get you another wife”.</a:t>
            </a:r>
            <a:endParaRPr b="1">
              <a:solidFill>
                <a:schemeClr val="dk2"/>
              </a:solidFill>
              <a:latin typeface="Raleway"/>
              <a:ea typeface="Raleway"/>
              <a:cs typeface="Raleway"/>
              <a:sym typeface="Raleway"/>
            </a:endParaRPr>
          </a:p>
          <a:p>
            <a:pPr marL="0" lvl="0" indent="0" algn="l" rtl="0">
              <a:spcBef>
                <a:spcPts val="1200"/>
              </a:spcBef>
              <a:spcAft>
                <a:spcPts val="0"/>
              </a:spcAft>
              <a:buNone/>
            </a:pPr>
            <a:r>
              <a:rPr lang="en">
                <a:solidFill>
                  <a:schemeClr val="dk2"/>
                </a:solidFill>
                <a:latin typeface="Raleway"/>
                <a:ea typeface="Raleway"/>
                <a:cs typeface="Raleway"/>
                <a:sym typeface="Raleway"/>
              </a:rPr>
              <a:t>Zhang’s family left Yang’s body in their old house for 5 days without informing Yang’s family. On the 7th day, police took her body away from her parents by force. Official report claimed government gave her cremation and has returned her ashes to her parents. Locals showed anger and had conflicts with police, questioning the </a:t>
            </a:r>
            <a:r>
              <a:rPr lang="en" b="1">
                <a:solidFill>
                  <a:schemeClr val="dk2"/>
                </a:solidFill>
                <a:latin typeface="Raleway"/>
                <a:ea typeface="Raleway"/>
                <a:cs typeface="Raleway"/>
                <a:sym typeface="Raleway"/>
              </a:rPr>
              <a:t>police</a:t>
            </a:r>
            <a:r>
              <a:rPr lang="en">
                <a:solidFill>
                  <a:schemeClr val="dk2"/>
                </a:solidFill>
                <a:latin typeface="Raleway"/>
                <a:ea typeface="Raleway"/>
                <a:cs typeface="Raleway"/>
                <a:sym typeface="Raleway"/>
              </a:rPr>
              <a:t> by </a:t>
            </a:r>
            <a:r>
              <a:rPr lang="en" b="1">
                <a:solidFill>
                  <a:schemeClr val="dk2"/>
                </a:solidFill>
                <a:latin typeface="Raleway"/>
                <a:ea typeface="Raleway"/>
                <a:cs typeface="Raleway"/>
                <a:sym typeface="Raleway"/>
              </a:rPr>
              <a:t>corruption</a:t>
            </a:r>
            <a:r>
              <a:rPr lang="en">
                <a:solidFill>
                  <a:schemeClr val="dk2"/>
                </a:solidFill>
                <a:latin typeface="Raleway"/>
                <a:ea typeface="Raleway"/>
                <a:cs typeface="Raleway"/>
                <a:sym typeface="Raleway"/>
              </a:rPr>
              <a:t> and </a:t>
            </a:r>
            <a:r>
              <a:rPr lang="en" b="1">
                <a:solidFill>
                  <a:schemeClr val="dk2"/>
                </a:solidFill>
                <a:latin typeface="Raleway"/>
                <a:ea typeface="Raleway"/>
                <a:cs typeface="Raleway"/>
                <a:sym typeface="Raleway"/>
              </a:rPr>
              <a:t>improper law enforcement</a:t>
            </a:r>
            <a:r>
              <a:rPr lang="en">
                <a:solidFill>
                  <a:schemeClr val="dk2"/>
                </a:solidFill>
                <a:latin typeface="Raleway"/>
                <a:ea typeface="Raleway"/>
                <a:cs typeface="Raleway"/>
                <a:sym typeface="Raleway"/>
              </a:rPr>
              <a:t>.</a:t>
            </a:r>
            <a:endParaRPr>
              <a:solidFill>
                <a:schemeClr val="dk2"/>
              </a:solidFill>
              <a:latin typeface="Raleway"/>
              <a:ea typeface="Raleway"/>
              <a:cs typeface="Raleway"/>
              <a:sym typeface="Raleway"/>
            </a:endParaRPr>
          </a:p>
          <a:p>
            <a:pPr marL="0" lvl="0" indent="0" algn="l" rtl="0">
              <a:spcBef>
                <a:spcPts val="1200"/>
              </a:spcBef>
              <a:spcAft>
                <a:spcPts val="1200"/>
              </a:spcAft>
              <a:buNone/>
            </a:pPr>
            <a:r>
              <a:rPr lang="en">
                <a:solidFill>
                  <a:schemeClr val="dk2"/>
                </a:solidFill>
                <a:latin typeface="Raleway"/>
                <a:ea typeface="Raleway"/>
                <a:cs typeface="Raleway"/>
                <a:sym typeface="Raleway"/>
              </a:rPr>
              <a:t>On the 8th day, Zhang’s mother appeared on social media. She claimed angrily that it’s “all Yang’s fault not knowing how to run”, and that Zhang “now has to court all because of her”. </a:t>
            </a:r>
            <a:r>
              <a:rPr lang="en" b="1">
                <a:solidFill>
                  <a:schemeClr val="dk2"/>
                </a:solidFill>
                <a:latin typeface="Raleway"/>
                <a:ea typeface="Raleway"/>
                <a:cs typeface="Raleway"/>
                <a:sym typeface="Raleway"/>
              </a:rPr>
              <a:t>Until today, this case is still awaiting trial. </a:t>
            </a:r>
            <a:endParaRPr b="1">
              <a:solidFill>
                <a:schemeClr val="dk2"/>
              </a:solidFill>
              <a:latin typeface="Raleway"/>
              <a:ea typeface="Raleway"/>
              <a:cs typeface="Raleway"/>
              <a:sym typeface="Raleway"/>
            </a:endParaRPr>
          </a:p>
        </p:txBody>
      </p:sp>
      <p:pic>
        <p:nvPicPr>
          <p:cNvPr id="117" name="Google Shape;117;p19"/>
          <p:cNvPicPr preferRelativeResize="0"/>
          <p:nvPr/>
        </p:nvPicPr>
        <p:blipFill>
          <a:blip r:embed="rId3">
            <a:alphaModFix/>
          </a:blip>
          <a:stretch>
            <a:fillRect/>
          </a:stretch>
        </p:blipFill>
        <p:spPr>
          <a:xfrm>
            <a:off x="7098225" y="1115663"/>
            <a:ext cx="2045775" cy="1216540"/>
          </a:xfrm>
          <a:prstGeom prst="rect">
            <a:avLst/>
          </a:prstGeom>
          <a:noFill/>
          <a:ln>
            <a:noFill/>
          </a:ln>
        </p:spPr>
      </p:pic>
      <p:pic>
        <p:nvPicPr>
          <p:cNvPr id="118" name="Google Shape;118;p19"/>
          <p:cNvPicPr preferRelativeResize="0"/>
          <p:nvPr/>
        </p:nvPicPr>
        <p:blipFill>
          <a:blip r:embed="rId4">
            <a:alphaModFix/>
          </a:blip>
          <a:stretch>
            <a:fillRect/>
          </a:stretch>
        </p:blipFill>
        <p:spPr>
          <a:xfrm>
            <a:off x="7098225" y="2403062"/>
            <a:ext cx="2045775" cy="1150748"/>
          </a:xfrm>
          <a:prstGeom prst="rect">
            <a:avLst/>
          </a:prstGeom>
          <a:noFill/>
          <a:ln>
            <a:noFill/>
          </a:ln>
        </p:spPr>
      </p:pic>
      <p:pic>
        <p:nvPicPr>
          <p:cNvPr id="119" name="Google Shape;119;p19"/>
          <p:cNvPicPr preferRelativeResize="0"/>
          <p:nvPr/>
        </p:nvPicPr>
        <p:blipFill>
          <a:blip r:embed="rId5">
            <a:alphaModFix/>
          </a:blip>
          <a:stretch>
            <a:fillRect/>
          </a:stretch>
        </p:blipFill>
        <p:spPr>
          <a:xfrm>
            <a:off x="7098225" y="3624675"/>
            <a:ext cx="2045776" cy="1518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p:nvPr/>
        </p:nvSpPr>
        <p:spPr>
          <a:xfrm>
            <a:off x="4572000" y="1068425"/>
            <a:ext cx="4339500" cy="4000200"/>
          </a:xfrm>
          <a:prstGeom prst="rect">
            <a:avLst/>
          </a:prstGeom>
          <a:solidFill>
            <a:srgbClr val="FFFFFF">
              <a:alpha val="70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25" name="Google Shape;125;p20"/>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Problem &amp; Root</a:t>
            </a:r>
            <a:endParaRPr/>
          </a:p>
        </p:txBody>
      </p:sp>
      <p:sp>
        <p:nvSpPr>
          <p:cNvPr id="126" name="Google Shape;126;p20"/>
          <p:cNvSpPr txBox="1">
            <a:spLocks noGrp="1"/>
          </p:cNvSpPr>
          <p:nvPr>
            <p:ph type="body" idx="1"/>
          </p:nvPr>
        </p:nvSpPr>
        <p:spPr>
          <a:xfrm>
            <a:off x="384675" y="1152475"/>
            <a:ext cx="40665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400" b="1">
                <a:solidFill>
                  <a:schemeClr val="dk2"/>
                </a:solidFill>
                <a:latin typeface="Raleway"/>
                <a:ea typeface="Raleway"/>
                <a:cs typeface="Raleway"/>
                <a:sym typeface="Raleway"/>
              </a:rPr>
              <a:t>Problems:</a:t>
            </a:r>
            <a:endParaRPr sz="1400" b="1">
              <a:solidFill>
                <a:schemeClr val="dk2"/>
              </a:solidFill>
              <a:latin typeface="Raleway"/>
              <a:ea typeface="Raleway"/>
              <a:cs typeface="Raleway"/>
              <a:sym typeface="Raleway"/>
            </a:endParaRPr>
          </a:p>
          <a:p>
            <a:pPr marL="457200" lvl="0" indent="-317500" algn="l" rtl="0">
              <a:spcBef>
                <a:spcPts val="1200"/>
              </a:spcBef>
              <a:spcAft>
                <a:spcPts val="0"/>
              </a:spcAft>
              <a:buClr>
                <a:schemeClr val="dk2"/>
              </a:buClr>
              <a:buSzPts val="1400"/>
              <a:buFont typeface="Raleway"/>
              <a:buChar char="●"/>
            </a:pPr>
            <a:r>
              <a:rPr lang="en" sz="1400">
                <a:solidFill>
                  <a:schemeClr val="dk2"/>
                </a:solidFill>
                <a:latin typeface="Raleway"/>
                <a:ea typeface="Raleway"/>
                <a:cs typeface="Raleway"/>
                <a:sym typeface="Raleway"/>
              </a:rPr>
              <a:t>In all 3 countries presented, femicide cases mostly happen at home and is also a case of domestic violence committed by a male husband/ex-husband/partner. </a:t>
            </a:r>
            <a:endParaRPr sz="1400">
              <a:solidFill>
                <a:schemeClr val="dk2"/>
              </a:solidFill>
              <a:latin typeface="Raleway"/>
              <a:ea typeface="Raleway"/>
              <a:cs typeface="Raleway"/>
              <a:sym typeface="Raleway"/>
            </a:endParaRPr>
          </a:p>
          <a:p>
            <a:pPr marL="457200" lvl="0" indent="-317500" algn="l" rtl="0">
              <a:spcBef>
                <a:spcPts val="0"/>
              </a:spcBef>
              <a:spcAft>
                <a:spcPts val="0"/>
              </a:spcAft>
              <a:buClr>
                <a:schemeClr val="dk2"/>
              </a:buClr>
              <a:buSzPts val="1400"/>
              <a:buFont typeface="Raleway"/>
              <a:buChar char="●"/>
            </a:pPr>
            <a:r>
              <a:rPr lang="en" sz="1400">
                <a:solidFill>
                  <a:schemeClr val="dk2"/>
                </a:solidFill>
                <a:latin typeface="Raleway"/>
                <a:ea typeface="Raleway"/>
                <a:cs typeface="Raleway"/>
                <a:sym typeface="Raleway"/>
              </a:rPr>
              <a:t>Legal problems of defining femicide and issuing a penalty</a:t>
            </a:r>
            <a:endParaRPr sz="1400">
              <a:solidFill>
                <a:schemeClr val="dk2"/>
              </a:solidFill>
              <a:latin typeface="Raleway"/>
              <a:ea typeface="Raleway"/>
              <a:cs typeface="Raleway"/>
              <a:sym typeface="Raleway"/>
            </a:endParaRPr>
          </a:p>
          <a:p>
            <a:pPr marL="457200" lvl="0" indent="-317500" algn="l" rtl="0">
              <a:spcBef>
                <a:spcPts val="0"/>
              </a:spcBef>
              <a:spcAft>
                <a:spcPts val="0"/>
              </a:spcAft>
              <a:buClr>
                <a:schemeClr val="dk2"/>
              </a:buClr>
              <a:buSzPts val="1400"/>
              <a:buFont typeface="Raleway"/>
              <a:buChar char="●"/>
            </a:pPr>
            <a:r>
              <a:rPr lang="en" sz="1400">
                <a:solidFill>
                  <a:schemeClr val="dk2"/>
                </a:solidFill>
                <a:latin typeface="Raleway"/>
                <a:ea typeface="Raleway"/>
                <a:cs typeface="Raleway"/>
                <a:sym typeface="Raleway"/>
              </a:rPr>
              <a:t>Femicide motivations, mainly jealousy, are shared among all 3 countries.</a:t>
            </a:r>
            <a:endParaRPr sz="1400">
              <a:solidFill>
                <a:schemeClr val="dk2"/>
              </a:solidFill>
              <a:latin typeface="Raleway"/>
              <a:ea typeface="Raleway"/>
              <a:cs typeface="Raleway"/>
              <a:sym typeface="Raleway"/>
            </a:endParaRPr>
          </a:p>
          <a:p>
            <a:pPr marL="0" lvl="0" indent="0" algn="l" rtl="0">
              <a:spcBef>
                <a:spcPts val="1200"/>
              </a:spcBef>
              <a:spcAft>
                <a:spcPts val="1200"/>
              </a:spcAft>
              <a:buNone/>
            </a:pPr>
            <a:endParaRPr sz="1400">
              <a:solidFill>
                <a:schemeClr val="dk2"/>
              </a:solidFill>
              <a:latin typeface="Raleway"/>
              <a:ea typeface="Raleway"/>
              <a:cs typeface="Raleway"/>
              <a:sym typeface="Raleway"/>
            </a:endParaRPr>
          </a:p>
        </p:txBody>
      </p:sp>
      <p:sp>
        <p:nvSpPr>
          <p:cNvPr id="127" name="Google Shape;127;p20"/>
          <p:cNvSpPr txBox="1"/>
          <p:nvPr/>
        </p:nvSpPr>
        <p:spPr>
          <a:xfrm>
            <a:off x="4687400" y="1152475"/>
            <a:ext cx="4187400" cy="35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dk2"/>
                </a:solidFill>
                <a:latin typeface="Raleway"/>
                <a:ea typeface="Raleway"/>
                <a:cs typeface="Raleway"/>
                <a:sym typeface="Raleway"/>
              </a:rPr>
              <a:t>Roots of the problems:</a:t>
            </a:r>
            <a:endParaRPr b="1">
              <a:solidFill>
                <a:schemeClr val="dk2"/>
              </a:solidFill>
              <a:latin typeface="Raleway"/>
              <a:ea typeface="Raleway"/>
              <a:cs typeface="Raleway"/>
              <a:sym typeface="Raleway"/>
            </a:endParaRPr>
          </a:p>
          <a:p>
            <a:pPr marL="457200" lvl="0" indent="-317500" algn="l" rtl="0">
              <a:lnSpc>
                <a:spcPct val="115000"/>
              </a:lnSpc>
              <a:spcBef>
                <a:spcPts val="1200"/>
              </a:spcBef>
              <a:spcAft>
                <a:spcPts val="0"/>
              </a:spcAft>
              <a:buClr>
                <a:schemeClr val="dk2"/>
              </a:buClr>
              <a:buSzPts val="1400"/>
              <a:buFont typeface="Raleway"/>
              <a:buChar char="●"/>
            </a:pPr>
            <a:r>
              <a:rPr lang="en">
                <a:solidFill>
                  <a:schemeClr val="dk2"/>
                </a:solidFill>
                <a:latin typeface="Raleway"/>
                <a:ea typeface="Raleway"/>
                <a:cs typeface="Raleway"/>
                <a:sym typeface="Raleway"/>
              </a:rPr>
              <a:t>Patriarchal culture </a:t>
            </a:r>
            <a:endParaRPr>
              <a:solidFill>
                <a:schemeClr val="dk2"/>
              </a:solidFill>
              <a:latin typeface="Raleway"/>
              <a:ea typeface="Raleway"/>
              <a:cs typeface="Raleway"/>
              <a:sym typeface="Raleway"/>
            </a:endParaRPr>
          </a:p>
          <a:p>
            <a:pPr marL="457200" lvl="0" indent="-317500" algn="l" rtl="0">
              <a:lnSpc>
                <a:spcPct val="115000"/>
              </a:lnSpc>
              <a:spcBef>
                <a:spcPts val="0"/>
              </a:spcBef>
              <a:spcAft>
                <a:spcPts val="0"/>
              </a:spcAft>
              <a:buClr>
                <a:schemeClr val="dk2"/>
              </a:buClr>
              <a:buSzPts val="1400"/>
              <a:buFont typeface="Raleway"/>
              <a:buChar char="●"/>
            </a:pPr>
            <a:r>
              <a:rPr lang="en">
                <a:solidFill>
                  <a:schemeClr val="dk2"/>
                </a:solidFill>
                <a:latin typeface="Raleway"/>
                <a:ea typeface="Raleway"/>
                <a:cs typeface="Raleway"/>
                <a:sym typeface="Raleway"/>
              </a:rPr>
              <a:t>Insufficient media representation: silent goats</a:t>
            </a:r>
            <a:endParaRPr>
              <a:solidFill>
                <a:schemeClr val="dk2"/>
              </a:solidFill>
              <a:latin typeface="Raleway"/>
              <a:ea typeface="Raleway"/>
              <a:cs typeface="Raleway"/>
              <a:sym typeface="Raleway"/>
            </a:endParaRPr>
          </a:p>
          <a:p>
            <a:pPr marL="457200" lvl="0" indent="-317500" algn="l" rtl="0">
              <a:lnSpc>
                <a:spcPct val="115000"/>
              </a:lnSpc>
              <a:spcBef>
                <a:spcPts val="0"/>
              </a:spcBef>
              <a:spcAft>
                <a:spcPts val="0"/>
              </a:spcAft>
              <a:buClr>
                <a:schemeClr val="dk2"/>
              </a:buClr>
              <a:buSzPts val="1400"/>
              <a:buFont typeface="Raleway"/>
              <a:buChar char="●"/>
            </a:pPr>
            <a:r>
              <a:rPr lang="en">
                <a:solidFill>
                  <a:schemeClr val="dk2"/>
                </a:solidFill>
                <a:latin typeface="Raleway"/>
                <a:ea typeface="Raleway"/>
                <a:cs typeface="Raleway"/>
                <a:sym typeface="Raleway"/>
              </a:rPr>
              <a:t>Lack of legal attention </a:t>
            </a:r>
            <a:endParaRPr>
              <a:solidFill>
                <a:schemeClr val="dk2"/>
              </a:solidFill>
              <a:latin typeface="Raleway"/>
              <a:ea typeface="Raleway"/>
              <a:cs typeface="Raleway"/>
              <a:sym typeface="Raleway"/>
            </a:endParaRPr>
          </a:p>
          <a:p>
            <a:pPr marL="457200" lvl="0" indent="-317500" algn="l" rtl="0">
              <a:lnSpc>
                <a:spcPct val="115000"/>
              </a:lnSpc>
              <a:spcBef>
                <a:spcPts val="0"/>
              </a:spcBef>
              <a:spcAft>
                <a:spcPts val="0"/>
              </a:spcAft>
              <a:buClr>
                <a:schemeClr val="dk2"/>
              </a:buClr>
              <a:buSzPts val="1400"/>
              <a:buFont typeface="Raleway"/>
              <a:buChar char="●"/>
            </a:pPr>
            <a:r>
              <a:rPr lang="en">
                <a:solidFill>
                  <a:schemeClr val="dk2"/>
                </a:solidFill>
                <a:latin typeface="Raleway"/>
                <a:ea typeface="Raleway"/>
                <a:cs typeface="Raleway"/>
                <a:sym typeface="Raleway"/>
              </a:rPr>
              <a:t>Insufficient social support, especially in the case of partner/family-related homicide</a:t>
            </a:r>
            <a:endParaRPr>
              <a:solidFill>
                <a:schemeClr val="dk2"/>
              </a:solidFill>
              <a:latin typeface="Raleway"/>
              <a:ea typeface="Raleway"/>
              <a:cs typeface="Raleway"/>
              <a:sym typeface="Raleway"/>
            </a:endParaRPr>
          </a:p>
          <a:p>
            <a:pPr marL="0" lvl="0" indent="0" algn="l" rtl="0">
              <a:lnSpc>
                <a:spcPct val="115000"/>
              </a:lnSpc>
              <a:spcBef>
                <a:spcPts val="1200"/>
              </a:spcBef>
              <a:spcAft>
                <a:spcPts val="1200"/>
              </a:spcAft>
              <a:buClr>
                <a:schemeClr val="dk2"/>
              </a:buClr>
              <a:buSzPts val="1100"/>
              <a:buFont typeface="Arial"/>
              <a:buNone/>
            </a:pPr>
            <a:endParaRPr>
              <a:solidFill>
                <a:schemeClr val="dk2"/>
              </a:solidFill>
              <a:latin typeface="Raleway"/>
              <a:ea typeface="Raleway"/>
              <a:cs typeface="Raleway"/>
              <a:sym typeface="Raleway"/>
            </a:endParaRPr>
          </a:p>
        </p:txBody>
      </p:sp>
      <p:pic>
        <p:nvPicPr>
          <p:cNvPr id="128" name="Google Shape;128;p20"/>
          <p:cNvPicPr preferRelativeResize="0"/>
          <p:nvPr/>
        </p:nvPicPr>
        <p:blipFill rotWithShape="1">
          <a:blip r:embed="rId3">
            <a:alphaModFix/>
          </a:blip>
          <a:srcRect l="14037"/>
          <a:stretch/>
        </p:blipFill>
        <p:spPr>
          <a:xfrm>
            <a:off x="5350048" y="3291250"/>
            <a:ext cx="3019503" cy="17773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p:nvPr/>
        </p:nvSpPr>
        <p:spPr>
          <a:xfrm>
            <a:off x="-800100" y="2182200"/>
            <a:ext cx="10686900" cy="5143500"/>
          </a:xfrm>
          <a:prstGeom prst="ellipse">
            <a:avLst/>
          </a:prstGeom>
          <a:solidFill>
            <a:srgbClr val="B7B7B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34" name="Google Shape;134;p21"/>
          <p:cNvSpPr/>
          <p:nvPr/>
        </p:nvSpPr>
        <p:spPr>
          <a:xfrm>
            <a:off x="6127350" y="1187350"/>
            <a:ext cx="2784000" cy="3881400"/>
          </a:xfrm>
          <a:prstGeom prst="rect">
            <a:avLst/>
          </a:prstGeom>
          <a:solidFill>
            <a:srgbClr val="FFFFFF">
              <a:alpha val="70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35" name="Google Shape;135;p21"/>
          <p:cNvSpPr/>
          <p:nvPr/>
        </p:nvSpPr>
        <p:spPr>
          <a:xfrm>
            <a:off x="217350" y="1187350"/>
            <a:ext cx="2807400" cy="3881400"/>
          </a:xfrm>
          <a:prstGeom prst="rect">
            <a:avLst/>
          </a:prstGeom>
          <a:solidFill>
            <a:srgbClr val="FFFFFF">
              <a:alpha val="70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36" name="Google Shape;136;p21"/>
          <p:cNvSpPr/>
          <p:nvPr/>
        </p:nvSpPr>
        <p:spPr>
          <a:xfrm>
            <a:off x="3120600" y="1187350"/>
            <a:ext cx="2902800" cy="3881400"/>
          </a:xfrm>
          <a:prstGeom prst="rect">
            <a:avLst/>
          </a:prstGeom>
          <a:solidFill>
            <a:srgbClr val="FFFFFF">
              <a:alpha val="70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37" name="Google Shape;137;p21"/>
          <p:cNvSpPr txBox="1">
            <a:spLocks noGrp="1"/>
          </p:cNvSpPr>
          <p:nvPr>
            <p:ph type="title"/>
          </p:nvPr>
        </p:nvSpPr>
        <p:spPr>
          <a:xfrm>
            <a:off x="3120600" y="417575"/>
            <a:ext cx="2902800" cy="623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Local Solutions</a:t>
            </a:r>
            <a:endParaRPr/>
          </a:p>
        </p:txBody>
      </p:sp>
      <p:sp>
        <p:nvSpPr>
          <p:cNvPr id="138" name="Google Shape;138;p21"/>
          <p:cNvSpPr txBox="1">
            <a:spLocks noGrp="1"/>
          </p:cNvSpPr>
          <p:nvPr>
            <p:ph type="body" idx="1"/>
          </p:nvPr>
        </p:nvSpPr>
        <p:spPr>
          <a:xfrm>
            <a:off x="165150" y="1419850"/>
            <a:ext cx="2807400" cy="3416400"/>
          </a:xfrm>
          <a:prstGeom prst="rect">
            <a:avLst/>
          </a:prstGeom>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en" sz="1500" b="1">
                <a:solidFill>
                  <a:schemeClr val="dk2"/>
                </a:solidFill>
                <a:latin typeface="Raleway"/>
                <a:ea typeface="Raleway"/>
                <a:cs typeface="Raleway"/>
                <a:sym typeface="Raleway"/>
              </a:rPr>
              <a:t>Chile</a:t>
            </a:r>
            <a:endParaRPr sz="1500" b="1">
              <a:solidFill>
                <a:schemeClr val="dk2"/>
              </a:solidFill>
              <a:latin typeface="Raleway"/>
              <a:ea typeface="Raleway"/>
              <a:cs typeface="Raleway"/>
              <a:sym typeface="Raleway"/>
            </a:endParaRPr>
          </a:p>
          <a:p>
            <a:pPr marL="457200" lvl="0" indent="-310832" algn="l" rtl="0">
              <a:spcBef>
                <a:spcPts val="1200"/>
              </a:spcBef>
              <a:spcAft>
                <a:spcPts val="0"/>
              </a:spcAft>
              <a:buClr>
                <a:schemeClr val="dk2"/>
              </a:buClr>
              <a:buSzPct val="100000"/>
              <a:buFont typeface="Raleway"/>
              <a:buChar char="●"/>
            </a:pPr>
            <a:r>
              <a:rPr lang="en" sz="1400">
                <a:solidFill>
                  <a:schemeClr val="dk2"/>
                </a:solidFill>
                <a:latin typeface="Raleway"/>
                <a:ea typeface="Raleway"/>
                <a:cs typeface="Raleway"/>
                <a:sym typeface="Raleway"/>
              </a:rPr>
              <a:t>Discourage possible femicides by strengthening the legal framework with stricter penalties for perpetrators.</a:t>
            </a:r>
            <a:endParaRPr sz="1400">
              <a:solidFill>
                <a:schemeClr val="dk2"/>
              </a:solidFill>
              <a:latin typeface="Raleway"/>
              <a:ea typeface="Raleway"/>
              <a:cs typeface="Raleway"/>
              <a:sym typeface="Raleway"/>
            </a:endParaRPr>
          </a:p>
          <a:p>
            <a:pPr marL="457200" lvl="0" indent="-310832" algn="l" rtl="0">
              <a:spcBef>
                <a:spcPts val="0"/>
              </a:spcBef>
              <a:spcAft>
                <a:spcPts val="0"/>
              </a:spcAft>
              <a:buClr>
                <a:schemeClr val="dk2"/>
              </a:buClr>
              <a:buSzPct val="100000"/>
              <a:buFont typeface="Raleway"/>
              <a:buChar char="●"/>
            </a:pPr>
            <a:r>
              <a:rPr lang="en" sz="1400">
                <a:solidFill>
                  <a:schemeClr val="dk2"/>
                </a:solidFill>
                <a:latin typeface="Raleway"/>
                <a:ea typeface="Raleway"/>
                <a:cs typeface="Raleway"/>
                <a:sym typeface="Raleway"/>
              </a:rPr>
              <a:t>Raise awareness, every women could be a victim, Chile has to make sure that the tabooism is rooted out of chilean society.</a:t>
            </a:r>
            <a:endParaRPr sz="1400">
              <a:solidFill>
                <a:schemeClr val="dk2"/>
              </a:solidFill>
              <a:latin typeface="Raleway"/>
              <a:ea typeface="Raleway"/>
              <a:cs typeface="Raleway"/>
              <a:sym typeface="Raleway"/>
            </a:endParaRPr>
          </a:p>
          <a:p>
            <a:pPr marL="457200" lvl="0" indent="-310832" algn="l" rtl="0">
              <a:spcBef>
                <a:spcPts val="0"/>
              </a:spcBef>
              <a:spcAft>
                <a:spcPts val="0"/>
              </a:spcAft>
              <a:buClr>
                <a:schemeClr val="dk2"/>
              </a:buClr>
              <a:buSzPct val="100000"/>
              <a:buFont typeface="Raleway"/>
              <a:buChar char="●"/>
            </a:pPr>
            <a:r>
              <a:rPr lang="en" sz="1400">
                <a:solidFill>
                  <a:schemeClr val="dk2"/>
                </a:solidFill>
                <a:latin typeface="Raleway"/>
                <a:ea typeface="Raleway"/>
                <a:cs typeface="Raleway"/>
                <a:sym typeface="Raleway"/>
              </a:rPr>
              <a:t>Spread the word, even if already there are resources and available for women, a majority of them doesn’t know where to find them.</a:t>
            </a:r>
            <a:endParaRPr sz="1400">
              <a:solidFill>
                <a:schemeClr val="dk2"/>
              </a:solidFill>
              <a:latin typeface="Raleway"/>
              <a:ea typeface="Raleway"/>
              <a:cs typeface="Raleway"/>
              <a:sym typeface="Raleway"/>
            </a:endParaRPr>
          </a:p>
        </p:txBody>
      </p:sp>
      <p:sp>
        <p:nvSpPr>
          <p:cNvPr id="139" name="Google Shape;139;p21"/>
          <p:cNvSpPr txBox="1">
            <a:spLocks noGrp="1"/>
          </p:cNvSpPr>
          <p:nvPr>
            <p:ph type="body" idx="1"/>
          </p:nvPr>
        </p:nvSpPr>
        <p:spPr>
          <a:xfrm>
            <a:off x="3120600" y="1419850"/>
            <a:ext cx="2902800" cy="3723600"/>
          </a:xfrm>
          <a:prstGeom prst="rect">
            <a:avLst/>
          </a:prstGeom>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en" sz="1682" b="1">
                <a:solidFill>
                  <a:schemeClr val="dk2"/>
                </a:solidFill>
                <a:latin typeface="Raleway"/>
                <a:ea typeface="Raleway"/>
                <a:cs typeface="Raleway"/>
                <a:sym typeface="Raleway"/>
              </a:rPr>
              <a:t>China</a:t>
            </a:r>
            <a:endParaRPr sz="1682" b="1">
              <a:solidFill>
                <a:schemeClr val="dk2"/>
              </a:solidFill>
              <a:latin typeface="Raleway"/>
              <a:ea typeface="Raleway"/>
              <a:cs typeface="Raleway"/>
              <a:sym typeface="Raleway"/>
            </a:endParaRPr>
          </a:p>
          <a:p>
            <a:pPr marL="457200" lvl="0" indent="-310832" algn="l" rtl="0">
              <a:spcBef>
                <a:spcPts val="1200"/>
              </a:spcBef>
              <a:spcAft>
                <a:spcPts val="0"/>
              </a:spcAft>
              <a:buClr>
                <a:schemeClr val="dk2"/>
              </a:buClr>
              <a:buSzPct val="100000"/>
              <a:buFont typeface="Raleway"/>
              <a:buChar char="●"/>
            </a:pPr>
            <a:r>
              <a:rPr lang="en" sz="1400">
                <a:solidFill>
                  <a:schemeClr val="dk2"/>
                </a:solidFill>
                <a:latin typeface="Raleway"/>
                <a:ea typeface="Raleway"/>
                <a:cs typeface="Raleway"/>
                <a:sym typeface="Raleway"/>
              </a:rPr>
              <a:t>Ensure efficient cultural production (news, social media) on the topic of femicide to raise public awareness. </a:t>
            </a:r>
            <a:endParaRPr sz="1400">
              <a:solidFill>
                <a:schemeClr val="dk2"/>
              </a:solidFill>
              <a:latin typeface="Raleway"/>
              <a:ea typeface="Raleway"/>
              <a:cs typeface="Raleway"/>
              <a:sym typeface="Raleway"/>
            </a:endParaRPr>
          </a:p>
          <a:p>
            <a:pPr marL="457200" lvl="0" indent="-310832" algn="l" rtl="0">
              <a:spcBef>
                <a:spcPts val="0"/>
              </a:spcBef>
              <a:spcAft>
                <a:spcPts val="0"/>
              </a:spcAft>
              <a:buClr>
                <a:schemeClr val="dk2"/>
              </a:buClr>
              <a:buSzPct val="100000"/>
              <a:buFont typeface="Raleway"/>
              <a:buChar char="●"/>
            </a:pPr>
            <a:r>
              <a:rPr lang="en" sz="1400">
                <a:solidFill>
                  <a:schemeClr val="dk2"/>
                </a:solidFill>
                <a:latin typeface="Raleway"/>
                <a:ea typeface="Raleway"/>
                <a:cs typeface="Raleway"/>
                <a:sym typeface="Raleway"/>
              </a:rPr>
              <a:t>Clarify femicide in criminal laws and ensure strict and just legal punishments.</a:t>
            </a:r>
            <a:endParaRPr sz="1400">
              <a:solidFill>
                <a:schemeClr val="dk2"/>
              </a:solidFill>
              <a:latin typeface="Raleway"/>
              <a:ea typeface="Raleway"/>
              <a:cs typeface="Raleway"/>
              <a:sym typeface="Raleway"/>
            </a:endParaRPr>
          </a:p>
          <a:p>
            <a:pPr marL="457200" lvl="0" indent="-310832" algn="l" rtl="0">
              <a:spcBef>
                <a:spcPts val="0"/>
              </a:spcBef>
              <a:spcAft>
                <a:spcPts val="0"/>
              </a:spcAft>
              <a:buClr>
                <a:schemeClr val="dk2"/>
              </a:buClr>
              <a:buSzPct val="100000"/>
              <a:buFont typeface="Raleway"/>
              <a:buChar char="●"/>
            </a:pPr>
            <a:r>
              <a:rPr lang="en" sz="1400">
                <a:solidFill>
                  <a:schemeClr val="dk2"/>
                </a:solidFill>
                <a:latin typeface="Raleway"/>
                <a:ea typeface="Raleway"/>
                <a:cs typeface="Raleway"/>
                <a:sym typeface="Raleway"/>
              </a:rPr>
              <a:t>Embed gender equality and human right values in compulsory education</a:t>
            </a:r>
            <a:endParaRPr sz="1400">
              <a:solidFill>
                <a:schemeClr val="dk2"/>
              </a:solidFill>
              <a:latin typeface="Raleway"/>
              <a:ea typeface="Raleway"/>
              <a:cs typeface="Raleway"/>
              <a:sym typeface="Raleway"/>
            </a:endParaRPr>
          </a:p>
          <a:p>
            <a:pPr marL="457200" lvl="0" indent="-310832" algn="l" rtl="0">
              <a:spcBef>
                <a:spcPts val="0"/>
              </a:spcBef>
              <a:spcAft>
                <a:spcPts val="0"/>
              </a:spcAft>
              <a:buClr>
                <a:schemeClr val="dk2"/>
              </a:buClr>
              <a:buSzPct val="100000"/>
              <a:buFont typeface="Raleway"/>
              <a:buChar char="●"/>
            </a:pPr>
            <a:r>
              <a:rPr lang="en" sz="1400">
                <a:solidFill>
                  <a:schemeClr val="dk2"/>
                </a:solidFill>
                <a:latin typeface="Raleway"/>
                <a:ea typeface="Raleway"/>
                <a:cs typeface="Raleway"/>
                <a:sym typeface="Raleway"/>
              </a:rPr>
              <a:t>Ensure in-time intervention on violence, from police, All-China Women's Federation, and neighborhood council.</a:t>
            </a:r>
            <a:endParaRPr sz="1400">
              <a:solidFill>
                <a:schemeClr val="dk2"/>
              </a:solidFill>
              <a:latin typeface="Raleway"/>
              <a:ea typeface="Raleway"/>
              <a:cs typeface="Raleway"/>
              <a:sym typeface="Raleway"/>
            </a:endParaRPr>
          </a:p>
        </p:txBody>
      </p:sp>
      <p:sp>
        <p:nvSpPr>
          <p:cNvPr id="140" name="Google Shape;140;p21"/>
          <p:cNvSpPr txBox="1">
            <a:spLocks noGrp="1"/>
          </p:cNvSpPr>
          <p:nvPr>
            <p:ph type="body" idx="1"/>
          </p:nvPr>
        </p:nvSpPr>
        <p:spPr>
          <a:xfrm>
            <a:off x="6119250" y="1419850"/>
            <a:ext cx="2784000" cy="3723600"/>
          </a:xfrm>
          <a:prstGeom prst="rect">
            <a:avLst/>
          </a:prstGeom>
        </p:spPr>
        <p:txBody>
          <a:bodyPr spcFirstLastPara="1" wrap="square" lIns="91425" tIns="91425" rIns="91425" bIns="91425" anchor="t" anchorCtr="0">
            <a:normAutofit fontScale="25000" lnSpcReduction="20000"/>
          </a:bodyPr>
          <a:lstStyle/>
          <a:p>
            <a:pPr marL="0" lvl="0" indent="0" algn="ctr" rtl="0">
              <a:spcBef>
                <a:spcPts val="0"/>
              </a:spcBef>
              <a:spcAft>
                <a:spcPts val="0"/>
              </a:spcAft>
              <a:buNone/>
            </a:pPr>
            <a:r>
              <a:rPr lang="en" sz="6200" b="1">
                <a:solidFill>
                  <a:schemeClr val="dk2"/>
                </a:solidFill>
                <a:latin typeface="Raleway"/>
                <a:ea typeface="Raleway"/>
                <a:cs typeface="Raleway"/>
                <a:sym typeface="Raleway"/>
              </a:rPr>
              <a:t>Georgia</a:t>
            </a:r>
            <a:endParaRPr sz="6200" b="1">
              <a:solidFill>
                <a:schemeClr val="dk2"/>
              </a:solidFill>
              <a:latin typeface="Raleway"/>
              <a:ea typeface="Raleway"/>
              <a:cs typeface="Raleway"/>
              <a:sym typeface="Raleway"/>
            </a:endParaRPr>
          </a:p>
          <a:p>
            <a:pPr marL="457200" lvl="0" indent="-292100" algn="l" rtl="0">
              <a:spcBef>
                <a:spcPts val="1200"/>
              </a:spcBef>
              <a:spcAft>
                <a:spcPts val="0"/>
              </a:spcAft>
              <a:buClr>
                <a:schemeClr val="dk2"/>
              </a:buClr>
              <a:buSzPct val="100000"/>
              <a:buFont typeface="Raleway"/>
              <a:buChar char="●"/>
            </a:pPr>
            <a:r>
              <a:rPr lang="en" sz="4000">
                <a:solidFill>
                  <a:schemeClr val="dk2"/>
                </a:solidFill>
                <a:latin typeface="Raleway"/>
                <a:ea typeface="Raleway"/>
                <a:cs typeface="Raleway"/>
                <a:sym typeface="Raleway"/>
              </a:rPr>
              <a:t>Constant awareness raising from an early age both to boys and girls about general human rights, women rights and citizenship rights. (within schools or informal education)</a:t>
            </a:r>
            <a:endParaRPr sz="4000">
              <a:solidFill>
                <a:schemeClr val="dk2"/>
              </a:solidFill>
              <a:latin typeface="Raleway"/>
              <a:ea typeface="Raleway"/>
              <a:cs typeface="Raleway"/>
              <a:sym typeface="Raleway"/>
            </a:endParaRPr>
          </a:p>
          <a:p>
            <a:pPr marL="457200" lvl="0" indent="-292100" algn="l" rtl="0">
              <a:spcBef>
                <a:spcPts val="0"/>
              </a:spcBef>
              <a:spcAft>
                <a:spcPts val="0"/>
              </a:spcAft>
              <a:buClr>
                <a:schemeClr val="dk2"/>
              </a:buClr>
              <a:buSzPct val="100000"/>
              <a:buFont typeface="Raleway"/>
              <a:buChar char="●"/>
            </a:pPr>
            <a:r>
              <a:rPr lang="en" sz="4000">
                <a:solidFill>
                  <a:schemeClr val="dk2"/>
                </a:solidFill>
                <a:latin typeface="Raleway"/>
                <a:ea typeface="Raleway"/>
                <a:cs typeface="Raleway"/>
                <a:sym typeface="Raleway"/>
              </a:rPr>
              <a:t>Ensuring a better support system for women facing domestic violence (accessible information about shelters, contact persons, contact entities)</a:t>
            </a:r>
            <a:endParaRPr sz="4000">
              <a:solidFill>
                <a:schemeClr val="dk2"/>
              </a:solidFill>
              <a:latin typeface="Raleway"/>
              <a:ea typeface="Raleway"/>
              <a:cs typeface="Raleway"/>
              <a:sym typeface="Raleway"/>
            </a:endParaRPr>
          </a:p>
          <a:p>
            <a:pPr marL="457200" lvl="0" indent="-292100" algn="l" rtl="0">
              <a:spcBef>
                <a:spcPts val="0"/>
              </a:spcBef>
              <a:spcAft>
                <a:spcPts val="0"/>
              </a:spcAft>
              <a:buClr>
                <a:schemeClr val="dk2"/>
              </a:buClr>
              <a:buSzPct val="100000"/>
              <a:buFont typeface="Raleway"/>
              <a:buChar char="●"/>
            </a:pPr>
            <a:r>
              <a:rPr lang="en" sz="4000">
                <a:solidFill>
                  <a:schemeClr val="dk2"/>
                </a:solidFill>
                <a:latin typeface="Raleway"/>
                <a:ea typeface="Raleway"/>
                <a:cs typeface="Raleway"/>
                <a:sym typeface="Raleway"/>
              </a:rPr>
              <a:t>the country should take effective steps to increase women’ economic participation, promote equal economic opportunities for women and men, advance gender balance in decision making. </a:t>
            </a:r>
            <a:endParaRPr sz="4000">
              <a:solidFill>
                <a:schemeClr val="dk2"/>
              </a:solidFill>
              <a:latin typeface="Raleway"/>
              <a:ea typeface="Raleway"/>
              <a:cs typeface="Raleway"/>
              <a:sym typeface="Raleway"/>
            </a:endParaRPr>
          </a:p>
          <a:p>
            <a:pPr marL="457200" lvl="0" indent="-293977" algn="l" rtl="0">
              <a:spcBef>
                <a:spcPts val="0"/>
              </a:spcBef>
              <a:spcAft>
                <a:spcPts val="0"/>
              </a:spcAft>
              <a:buClr>
                <a:schemeClr val="dk2"/>
              </a:buClr>
              <a:buSzPct val="102956"/>
              <a:buFont typeface="Raleway"/>
              <a:buChar char="●"/>
            </a:pPr>
            <a:r>
              <a:rPr lang="en" sz="4000">
                <a:solidFill>
                  <a:schemeClr val="dk2"/>
                </a:solidFill>
                <a:latin typeface="Raleway"/>
                <a:ea typeface="Raleway"/>
                <a:cs typeface="Raleway"/>
                <a:sym typeface="Raleway"/>
              </a:rPr>
              <a:t>Courts should refuse to use a conditional sentence in the event of a recurrence of a crime, in order to achieve one of the functions of punishment - crime prevention</a:t>
            </a:r>
            <a:r>
              <a:rPr lang="en" sz="4118">
                <a:solidFill>
                  <a:schemeClr val="dk2"/>
                </a:solidFill>
                <a:latin typeface="Raleway"/>
                <a:ea typeface="Raleway"/>
                <a:cs typeface="Raleway"/>
                <a:sym typeface="Raleway"/>
              </a:rPr>
              <a:t>.</a:t>
            </a:r>
            <a:endParaRPr sz="4118">
              <a:solidFill>
                <a:schemeClr val="dk2"/>
              </a:solidFill>
              <a:latin typeface="Raleway"/>
              <a:ea typeface="Raleway"/>
              <a:cs typeface="Raleway"/>
              <a:sym typeface="Raleway"/>
            </a:endParaRPr>
          </a:p>
          <a:p>
            <a:pPr marL="457200" lvl="0" indent="0" algn="l" rtl="0">
              <a:spcBef>
                <a:spcPts val="1200"/>
              </a:spcBef>
              <a:spcAft>
                <a:spcPts val="1200"/>
              </a:spcAft>
              <a:buNone/>
            </a:pPr>
            <a:endParaRPr sz="1200">
              <a:solidFill>
                <a:schemeClr val="dk2"/>
              </a:solidFill>
              <a:highlight>
                <a:srgbClr val="FFFFFF"/>
              </a:highlight>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2513</Words>
  <Application>Microsoft Office PowerPoint</Application>
  <PresentationFormat>Bildschirmpräsentation (16:9)</PresentationFormat>
  <Paragraphs>126</Paragraphs>
  <Slides>12</Slides>
  <Notes>12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12</vt:i4>
      </vt:variant>
    </vt:vector>
  </HeadingPairs>
  <TitlesOfParts>
    <vt:vector size="18" baseType="lpstr">
      <vt:lpstr>Arial</vt:lpstr>
      <vt:lpstr>Source Sans Pro</vt:lpstr>
      <vt:lpstr>Roboto</vt:lpstr>
      <vt:lpstr>Raleway SemiBold</vt:lpstr>
      <vt:lpstr>Raleway</vt:lpstr>
      <vt:lpstr>Plum</vt:lpstr>
      <vt:lpstr>SDG 5 Gender Equality</vt:lpstr>
      <vt:lpstr>What is Femicide? </vt:lpstr>
      <vt:lpstr>Data Collection</vt:lpstr>
      <vt:lpstr>Local Contexts</vt:lpstr>
      <vt:lpstr>Suicide-femicide in Chile</vt:lpstr>
      <vt:lpstr>The case of femicide in Georgia</vt:lpstr>
      <vt:lpstr>Femicide in China: a tragedy under patriarchy</vt:lpstr>
      <vt:lpstr>Problem &amp; Root</vt:lpstr>
      <vt:lpstr>Local Solutions</vt:lpstr>
      <vt:lpstr>Global Solution </vt:lpstr>
      <vt:lpstr>Solution Justifications &amp; Improvements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SDG 5 Gender Equality</dc:title>
  <dc:creator>Alber-Armenat, Ina</dc:creator>
  <cp:lastModifiedBy>Alber-Armenat, Ina</cp:lastModifiedBy>
  <cp:revision>1</cp:revision>
  <dcterms:modified xsi:type="dcterms:W3CDTF">2024-12-18T19:54:19Z</dcterms:modified>
</cp:coreProperties>
</file>